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sldIdLst>
    <p:sldId id="317" r:id="rId3"/>
    <p:sldId id="508" r:id="rId4"/>
    <p:sldId id="453" r:id="rId5"/>
    <p:sldId id="503" r:id="rId6"/>
    <p:sldId id="413" r:id="rId7"/>
    <p:sldId id="408" r:id="rId8"/>
    <p:sldId id="410" r:id="rId9"/>
    <p:sldId id="463" r:id="rId10"/>
    <p:sldId id="487" r:id="rId11"/>
    <p:sldId id="488" r:id="rId12"/>
    <p:sldId id="466" r:id="rId13"/>
    <p:sldId id="264" r:id="rId14"/>
    <p:sldId id="266" r:id="rId15"/>
    <p:sldId id="267" r:id="rId16"/>
    <p:sldId id="316" r:id="rId17"/>
    <p:sldId id="268" r:id="rId18"/>
    <p:sldId id="269" r:id="rId19"/>
    <p:sldId id="271" r:id="rId20"/>
    <p:sldId id="272" r:id="rId21"/>
    <p:sldId id="273" r:id="rId22"/>
    <p:sldId id="274" r:id="rId23"/>
    <p:sldId id="275" r:id="rId24"/>
    <p:sldId id="276" r:id="rId25"/>
    <p:sldId id="277" r:id="rId26"/>
    <p:sldId id="278" r:id="rId27"/>
    <p:sldId id="279" r:id="rId28"/>
    <p:sldId id="281" r:id="rId29"/>
    <p:sldId id="284" r:id="rId30"/>
    <p:sldId id="471" r:id="rId31"/>
    <p:sldId id="470" r:id="rId32"/>
    <p:sldId id="505" r:id="rId33"/>
    <p:sldId id="496" r:id="rId34"/>
    <p:sldId id="507" r:id="rId35"/>
    <p:sldId id="506" r:id="rId36"/>
    <p:sldId id="500" r:id="rId37"/>
    <p:sldId id="501" r:id="rId38"/>
    <p:sldId id="497" r:id="rId39"/>
    <p:sldId id="492" r:id="rId40"/>
    <p:sldId id="493" r:id="rId41"/>
    <p:sldId id="495" r:id="rId42"/>
    <p:sldId id="308" r:id="rId43"/>
    <p:sldId id="491" r:id="rId44"/>
    <p:sldId id="46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89377" autoAdjust="0"/>
  </p:normalViewPr>
  <p:slideViewPr>
    <p:cSldViewPr>
      <p:cViewPr varScale="1">
        <p:scale>
          <a:sx n="49" d="100"/>
          <a:sy n="49" d="100"/>
        </p:scale>
        <p:origin x="10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378C8-DDB8-4AD8-888D-8ACA594F3EF0}" type="datetimeFigureOut">
              <a:rPr lang="en-US" smtClean="0"/>
              <a:pPr/>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AADD5-9CDE-4075-9182-E52C6DC7DAE2}" type="slidenum">
              <a:rPr lang="en-US" smtClean="0"/>
              <a:pPr/>
              <a:t>‹#›</a:t>
            </a:fld>
            <a:endParaRPr lang="en-US"/>
          </a:p>
        </p:txBody>
      </p:sp>
    </p:spTree>
    <p:extLst>
      <p:ext uri="{BB962C8B-B14F-4D97-AF65-F5344CB8AC3E}">
        <p14:creationId xmlns:p14="http://schemas.microsoft.com/office/powerpoint/2010/main" val="239878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AADD5-9CDE-4075-9182-E52C6DC7DAE2}" type="slidenum">
              <a:rPr lang="en-US" smtClean="0"/>
              <a:pPr/>
              <a:t>1</a:t>
            </a:fld>
            <a:endParaRPr lang="en-US"/>
          </a:p>
        </p:txBody>
      </p:sp>
    </p:spTree>
    <p:extLst>
      <p:ext uri="{BB962C8B-B14F-4D97-AF65-F5344CB8AC3E}">
        <p14:creationId xmlns:p14="http://schemas.microsoft.com/office/powerpoint/2010/main" val="349399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p:txBody>
          <a:bodyPr/>
          <a:lstStyle/>
          <a:p>
            <a:endParaRPr lang="en-US" smtClean="0"/>
          </a:p>
        </p:txBody>
      </p:sp>
    </p:spTree>
    <p:extLst>
      <p:ext uri="{BB962C8B-B14F-4D97-AF65-F5344CB8AC3E}">
        <p14:creationId xmlns:p14="http://schemas.microsoft.com/office/powerpoint/2010/main" val="145479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p:txBody>
          <a:bodyPr/>
          <a:lstStyle/>
          <a:p>
            <a:pPr defTabSz="903976"/>
            <a:endParaRPr lang="en-US" dirty="0" smtClean="0"/>
          </a:p>
        </p:txBody>
      </p:sp>
      <p:sp>
        <p:nvSpPr>
          <p:cNvPr id="522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5EABB065-B643-4789-B1CA-36A72EF4FE8B}" type="slidenum">
              <a:rPr lang="en-US" sz="1200">
                <a:latin typeface="Arial" charset="0"/>
                <a:cs typeface="Arial" charset="0"/>
              </a:rPr>
              <a:pPr algn="r" defTabSz="914962"/>
              <a:t>8</a:t>
            </a:fld>
            <a:endParaRPr lang="en-US" sz="1200" dirty="0">
              <a:latin typeface="Arial" charset="0"/>
              <a:cs typeface="Arial" charset="0"/>
            </a:endParaRPr>
          </a:p>
        </p:txBody>
      </p:sp>
    </p:spTree>
    <p:extLst>
      <p:ext uri="{BB962C8B-B14F-4D97-AF65-F5344CB8AC3E}">
        <p14:creationId xmlns:p14="http://schemas.microsoft.com/office/powerpoint/2010/main" val="193406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AADD5-9CDE-4075-9182-E52C6DC7DAE2}" type="slidenum">
              <a:rPr lang="en-US" smtClean="0"/>
              <a:pPr/>
              <a:t>28</a:t>
            </a:fld>
            <a:endParaRPr lang="en-US"/>
          </a:p>
        </p:txBody>
      </p:sp>
    </p:spTree>
    <p:extLst>
      <p:ext uri="{BB962C8B-B14F-4D97-AF65-F5344CB8AC3E}">
        <p14:creationId xmlns:p14="http://schemas.microsoft.com/office/powerpoint/2010/main" val="146939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297579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Tree>
    <p:extLst>
      <p:ext uri="{BB962C8B-B14F-4D97-AF65-F5344CB8AC3E}">
        <p14:creationId xmlns:p14="http://schemas.microsoft.com/office/powerpoint/2010/main" val="24396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ftr" sz="quarter" idx="4"/>
          </p:nvPr>
        </p:nvSpPr>
        <p:spPr>
          <a:noFill/>
        </p:spPr>
        <p:txBody>
          <a:bodyPr/>
          <a:lstStyle/>
          <a:p>
            <a:r>
              <a:rPr lang="en-US">
                <a:solidFill>
                  <a:prstClr val="black"/>
                </a:solidFill>
              </a:rPr>
              <a:t>Moya, Eva 2005</a:t>
            </a:r>
          </a:p>
        </p:txBody>
      </p:sp>
      <p:sp>
        <p:nvSpPr>
          <p:cNvPr id="153603" name="Rectangle 7"/>
          <p:cNvSpPr>
            <a:spLocks noGrp="1" noChangeArrowheads="1"/>
          </p:cNvSpPr>
          <p:nvPr>
            <p:ph type="sldNum" sz="quarter" idx="5"/>
          </p:nvPr>
        </p:nvSpPr>
        <p:spPr>
          <a:noFill/>
        </p:spPr>
        <p:txBody>
          <a:bodyPr/>
          <a:lstStyle/>
          <a:p>
            <a:fld id="{7F635A6E-C8B5-495C-BB7D-95F78B849574}" type="slidenum">
              <a:rPr lang="en-US">
                <a:solidFill>
                  <a:prstClr val="black"/>
                </a:solidFill>
              </a:rPr>
              <a:pPr/>
              <a:t>35</a:t>
            </a:fld>
            <a:endParaRPr lang="en-US">
              <a:solidFill>
                <a:prstClr val="black"/>
              </a:solidFill>
            </a:endParaRPr>
          </a:p>
        </p:txBody>
      </p:sp>
      <p:sp>
        <p:nvSpPr>
          <p:cNvPr id="153604" name="Rectangle 2"/>
          <p:cNvSpPr>
            <a:spLocks noGrp="1" noRot="1" noChangeAspect="1" noChangeArrowheads="1" noTextEdit="1"/>
          </p:cNvSpPr>
          <p:nvPr>
            <p:ph type="sldImg"/>
          </p:nvPr>
        </p:nvSpPr>
        <p:spPr>
          <a:xfrm>
            <a:off x="1143000" y="685800"/>
            <a:ext cx="4572000" cy="3429000"/>
          </a:xfrm>
          <a:ln/>
        </p:spPr>
      </p:sp>
      <p:sp>
        <p:nvSpPr>
          <p:cNvPr id="153605" name="Rectangle 3"/>
          <p:cNvSpPr>
            <a:spLocks noGrp="1" noChangeArrowheads="1"/>
          </p:cNvSpPr>
          <p:nvPr>
            <p:ph type="body" idx="1"/>
          </p:nvPr>
        </p:nvSpPr>
        <p:spPr>
          <a:xfrm>
            <a:off x="685800" y="4344025"/>
            <a:ext cx="5486400" cy="4114488"/>
          </a:xfrm>
          <a:noFill/>
          <a:ln/>
        </p:spPr>
        <p:txBody>
          <a:bodyPr/>
          <a:lstStyle/>
          <a:p>
            <a:endParaRPr lang="es-MX" smtClean="0"/>
          </a:p>
        </p:txBody>
      </p:sp>
    </p:spTree>
    <p:extLst>
      <p:ext uri="{BB962C8B-B14F-4D97-AF65-F5344CB8AC3E}">
        <p14:creationId xmlns:p14="http://schemas.microsoft.com/office/powerpoint/2010/main" val="118467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625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2342505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smtClean="0"/>
          </a:p>
        </p:txBody>
      </p:sp>
    </p:spTree>
    <p:extLst>
      <p:ext uri="{BB962C8B-B14F-4D97-AF65-F5344CB8AC3E}">
        <p14:creationId xmlns:p14="http://schemas.microsoft.com/office/powerpoint/2010/main" val="417316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utepwatermark_cov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ctrTitle"/>
          </p:nvPr>
        </p:nvSpPr>
        <p:spPr>
          <a:xfrm>
            <a:off x="266700" y="1828800"/>
            <a:ext cx="8610600" cy="457200"/>
          </a:xfrm>
        </p:spPr>
        <p:txBody>
          <a:bodyPr/>
          <a:lstStyle>
            <a:lvl1pPr algn="ctr">
              <a:defRPr sz="4600" b="1">
                <a:solidFill>
                  <a:srgbClr val="013A8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a:xfrm>
            <a:off x="1104900" y="2514600"/>
            <a:ext cx="6934200" cy="457200"/>
          </a:xfrm>
        </p:spPr>
        <p:txBody>
          <a:bodyPr/>
          <a:lstStyle>
            <a:lvl1pPr marL="0" indent="0" algn="ctr">
              <a:defRPr sz="3600" b="0" i="0">
                <a:solidFill>
                  <a:srgbClr val="535353"/>
                </a:solidFill>
                <a:latin typeface="Arial"/>
                <a:cs typeface="Aria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81000"/>
            <a:ext cx="21526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3055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PPT00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5" name="Date Placeholder 3"/>
          <p:cNvSpPr>
            <a:spLocks noGrp="1"/>
          </p:cNvSpPr>
          <p:nvPr>
            <p:ph type="dt" sz="half" idx="10"/>
          </p:nvPr>
        </p:nvSpPr>
        <p:spPr/>
        <p:txBody>
          <a:bodyPr/>
          <a:lstStyle>
            <a:lvl1pPr>
              <a:defRPr/>
            </a:lvl1pPr>
          </a:lstStyle>
          <a:p>
            <a:pPr>
              <a:defRPr/>
            </a:pPr>
            <a:fld id="{13349063-B9A3-444A-9FBF-76FF56433C2A}" type="datetime1">
              <a:rPr lang="es-MX">
                <a:solidFill>
                  <a:prstClr val="black">
                    <a:tint val="75000"/>
                  </a:prstClr>
                </a:solidFill>
              </a:rPr>
              <a:pPr>
                <a:defRPr/>
              </a:pPr>
              <a:t>25/01/2017</a:t>
            </a:fld>
            <a:endParaRPr lang="es-MX">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571B9A-308D-4E7D-B85F-50CB7D16AD33}" type="slidenum">
              <a:rPr lang="es-MX" altLang="en-US"/>
              <a:pPr>
                <a:defRPr/>
              </a:pPr>
              <a:t>‹#›</a:t>
            </a:fld>
            <a:endParaRPr lang="es-MX" altLang="en-US"/>
          </a:p>
        </p:txBody>
      </p:sp>
    </p:spTree>
    <p:extLst>
      <p:ext uri="{BB962C8B-B14F-4D97-AF65-F5344CB8AC3E}">
        <p14:creationId xmlns:p14="http://schemas.microsoft.com/office/powerpoint/2010/main" val="267223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554DE6C5-E1B2-469F-86CF-610991243232}" type="datetime1">
              <a:rPr lang="es-MX">
                <a:solidFill>
                  <a:prstClr val="black">
                    <a:tint val="75000"/>
                  </a:prstClr>
                </a:solidFill>
              </a:rPr>
              <a:pPr>
                <a:defRPr/>
              </a:pPr>
              <a:t>25/01/2017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2E7F28-4CA7-4501-B1B7-86C3385D5433}" type="slidenum">
              <a:rPr lang="es-MX" altLang="en-US"/>
              <a:pPr>
                <a:defRPr/>
              </a:pPr>
              <a:t>‹#›</a:t>
            </a:fld>
            <a:endParaRPr lang="es-MX" altLang="en-US"/>
          </a:p>
        </p:txBody>
      </p:sp>
    </p:spTree>
    <p:extLst>
      <p:ext uri="{BB962C8B-B14F-4D97-AF65-F5344CB8AC3E}">
        <p14:creationId xmlns:p14="http://schemas.microsoft.com/office/powerpoint/2010/main" val="407379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89CB20-D3E0-4214-8BA2-7481E5CA1B61}" type="datetime1">
              <a:rPr lang="es-MX">
                <a:solidFill>
                  <a:prstClr val="black">
                    <a:tint val="75000"/>
                  </a:prstClr>
                </a:solidFill>
              </a:rPr>
              <a:pPr>
                <a:defRPr/>
              </a:pPr>
              <a:t>25/01/2017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D53219-6219-41D9-B88C-58A983D37387}" type="slidenum">
              <a:rPr lang="es-MX" altLang="en-US"/>
              <a:pPr>
                <a:defRPr/>
              </a:pPr>
              <a:t>‹#›</a:t>
            </a:fld>
            <a:endParaRPr lang="es-MX" altLang="en-US"/>
          </a:p>
        </p:txBody>
      </p:sp>
    </p:spTree>
    <p:extLst>
      <p:ext uri="{BB962C8B-B14F-4D97-AF65-F5344CB8AC3E}">
        <p14:creationId xmlns:p14="http://schemas.microsoft.com/office/powerpoint/2010/main" val="2475782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3"/>
          <p:cNvSpPr>
            <a:spLocks noGrp="1"/>
          </p:cNvSpPr>
          <p:nvPr>
            <p:ph type="dt" sz="half" idx="10"/>
          </p:nvPr>
        </p:nvSpPr>
        <p:spPr/>
        <p:txBody>
          <a:bodyPr/>
          <a:lstStyle>
            <a:lvl1pPr>
              <a:defRPr/>
            </a:lvl1pPr>
          </a:lstStyle>
          <a:p>
            <a:pPr>
              <a:defRPr/>
            </a:pPr>
            <a:fld id="{A0BF8346-8D3B-482A-95D4-5C327E36A79A}" type="datetime1">
              <a:rPr lang="es-MX">
                <a:solidFill>
                  <a:prstClr val="black">
                    <a:tint val="75000"/>
                  </a:prstClr>
                </a:solidFill>
              </a:rPr>
              <a:pPr>
                <a:defRPr/>
              </a:pPr>
              <a:t>25/01/2017</a:t>
            </a:fld>
            <a:endParaRPr lang="es-MX">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63FE44-A351-4021-A76C-54AC30615B6E}" type="slidenum">
              <a:rPr lang="es-MX" altLang="en-US"/>
              <a:pPr>
                <a:defRPr/>
              </a:pPr>
              <a:t>‹#›</a:t>
            </a:fld>
            <a:endParaRPr lang="es-MX" altLang="en-US"/>
          </a:p>
        </p:txBody>
      </p:sp>
    </p:spTree>
    <p:extLst>
      <p:ext uri="{BB962C8B-B14F-4D97-AF65-F5344CB8AC3E}">
        <p14:creationId xmlns:p14="http://schemas.microsoft.com/office/powerpoint/2010/main" val="3595030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3"/>
          <p:cNvSpPr>
            <a:spLocks noGrp="1"/>
          </p:cNvSpPr>
          <p:nvPr>
            <p:ph type="dt" sz="half" idx="10"/>
          </p:nvPr>
        </p:nvSpPr>
        <p:spPr/>
        <p:txBody>
          <a:bodyPr/>
          <a:lstStyle>
            <a:lvl1pPr>
              <a:defRPr/>
            </a:lvl1pPr>
          </a:lstStyle>
          <a:p>
            <a:pPr>
              <a:defRPr/>
            </a:pPr>
            <a:fld id="{77382E26-F30C-4C5C-9949-4977A369C1C9}" type="datetime1">
              <a:rPr lang="es-MX">
                <a:solidFill>
                  <a:prstClr val="black">
                    <a:tint val="75000"/>
                  </a:prstClr>
                </a:solidFill>
              </a:rPr>
              <a:pPr>
                <a:defRPr/>
              </a:pPr>
              <a:t>25/01/2017</a:t>
            </a:fld>
            <a:endParaRPr lang="es-MX">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F1D017-5FC9-490D-8B3E-9D20F7153071}" type="slidenum">
              <a:rPr lang="es-MX" altLang="en-US"/>
              <a:pPr>
                <a:defRPr/>
              </a:pPr>
              <a:t>‹#›</a:t>
            </a:fld>
            <a:endParaRPr lang="es-MX" altLang="en-US"/>
          </a:p>
        </p:txBody>
      </p:sp>
    </p:spTree>
    <p:extLst>
      <p:ext uri="{BB962C8B-B14F-4D97-AF65-F5344CB8AC3E}">
        <p14:creationId xmlns:p14="http://schemas.microsoft.com/office/powerpoint/2010/main" val="4205170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3"/>
          <p:cNvSpPr>
            <a:spLocks noGrp="1"/>
          </p:cNvSpPr>
          <p:nvPr>
            <p:ph type="dt" sz="half" idx="10"/>
          </p:nvPr>
        </p:nvSpPr>
        <p:spPr/>
        <p:txBody>
          <a:bodyPr/>
          <a:lstStyle>
            <a:lvl1pPr>
              <a:defRPr/>
            </a:lvl1pPr>
          </a:lstStyle>
          <a:p>
            <a:pPr>
              <a:defRPr/>
            </a:pPr>
            <a:fld id="{821535CB-731D-49D3-9C20-916148757152}" type="datetime1">
              <a:rPr lang="es-MX">
                <a:solidFill>
                  <a:prstClr val="black">
                    <a:tint val="75000"/>
                  </a:prstClr>
                </a:solidFill>
              </a:rPr>
              <a:pPr>
                <a:defRPr/>
              </a:pPr>
              <a:t>25/01/2017</a:t>
            </a:fld>
            <a:endParaRPr lang="es-MX">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3F4597-716C-4931-9DB5-E601D2F34A43}" type="slidenum">
              <a:rPr lang="es-MX" altLang="en-US"/>
              <a:pPr>
                <a:defRPr/>
              </a:pPr>
              <a:t>‹#›</a:t>
            </a:fld>
            <a:endParaRPr lang="es-MX" altLang="en-US"/>
          </a:p>
        </p:txBody>
      </p:sp>
    </p:spTree>
    <p:extLst>
      <p:ext uri="{BB962C8B-B14F-4D97-AF65-F5344CB8AC3E}">
        <p14:creationId xmlns:p14="http://schemas.microsoft.com/office/powerpoint/2010/main" val="189575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32A93E-7815-4FE3-A017-4B4A79F58276}" type="datetime1">
              <a:rPr lang="es-MX">
                <a:solidFill>
                  <a:prstClr val="black">
                    <a:tint val="75000"/>
                  </a:prstClr>
                </a:solidFill>
              </a:rPr>
              <a:pPr>
                <a:defRPr/>
              </a:pPr>
              <a:t>25/01/2017</a:t>
            </a:fld>
            <a:endParaRPr lang="es-MX">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518DF5-3541-40C8-92A4-4425D29E35B9}" type="slidenum">
              <a:rPr lang="es-MX" altLang="en-US"/>
              <a:pPr>
                <a:defRPr/>
              </a:pPr>
              <a:t>‹#›</a:t>
            </a:fld>
            <a:endParaRPr lang="es-MX" altLang="en-US"/>
          </a:p>
        </p:txBody>
      </p:sp>
    </p:spTree>
    <p:extLst>
      <p:ext uri="{BB962C8B-B14F-4D97-AF65-F5344CB8AC3E}">
        <p14:creationId xmlns:p14="http://schemas.microsoft.com/office/powerpoint/2010/main" val="353640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D7FF02-D496-44D5-89FB-67B0909E6858}" type="datetime1">
              <a:rPr lang="es-MX">
                <a:solidFill>
                  <a:prstClr val="black">
                    <a:tint val="75000"/>
                  </a:prstClr>
                </a:solidFill>
              </a:rPr>
              <a:pPr>
                <a:defRPr/>
              </a:pPr>
              <a:t>25/01/2017</a:t>
            </a:fld>
            <a:endParaRPr lang="es-MX">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731216-9C3B-4970-AFB0-36E84175D099}" type="slidenum">
              <a:rPr lang="es-MX" altLang="en-US"/>
              <a:pPr>
                <a:defRPr/>
              </a:pPr>
              <a:t>‹#›</a:t>
            </a:fld>
            <a:endParaRPr lang="es-MX" altLang="en-US"/>
          </a:p>
        </p:txBody>
      </p:sp>
    </p:spTree>
    <p:extLst>
      <p:ext uri="{BB962C8B-B14F-4D97-AF65-F5344CB8AC3E}">
        <p14:creationId xmlns:p14="http://schemas.microsoft.com/office/powerpoint/2010/main" val="368495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F84AC0-CB4B-41D1-8CA9-2CD082EA6F4A}" type="datetime1">
              <a:rPr lang="es-MX">
                <a:solidFill>
                  <a:prstClr val="black">
                    <a:tint val="75000"/>
                  </a:prstClr>
                </a:solidFill>
              </a:rPr>
              <a:pPr>
                <a:defRPr/>
              </a:pPr>
              <a:t>25/01/2017</a:t>
            </a:fld>
            <a:endParaRPr lang="es-MX">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154C62-4261-4E92-AA26-29AB99B34BDE}" type="slidenum">
              <a:rPr lang="es-MX" altLang="en-US"/>
              <a:pPr>
                <a:defRPr/>
              </a:pPr>
              <a:t>‹#›</a:t>
            </a:fld>
            <a:endParaRPr lang="es-MX" altLang="en-US"/>
          </a:p>
        </p:txBody>
      </p:sp>
    </p:spTree>
    <p:extLst>
      <p:ext uri="{BB962C8B-B14F-4D97-AF65-F5344CB8AC3E}">
        <p14:creationId xmlns:p14="http://schemas.microsoft.com/office/powerpoint/2010/main" val="104809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BA072157-76A7-4483-AE53-E9281FFE8948}" type="datetime1">
              <a:rPr lang="es-MX">
                <a:solidFill>
                  <a:prstClr val="black">
                    <a:tint val="75000"/>
                  </a:prstClr>
                </a:solidFill>
              </a:rPr>
              <a:pPr>
                <a:defRPr/>
              </a:pPr>
              <a:t>25/01/2017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495F3B-BF96-46C9-8026-60B77AC6C368}" type="slidenum">
              <a:rPr lang="es-MX" altLang="en-US"/>
              <a:pPr>
                <a:defRPr/>
              </a:pPr>
              <a:t>‹#›</a:t>
            </a:fld>
            <a:endParaRPr lang="es-MX" altLang="en-US"/>
          </a:p>
        </p:txBody>
      </p:sp>
    </p:spTree>
    <p:extLst>
      <p:ext uri="{BB962C8B-B14F-4D97-AF65-F5344CB8AC3E}">
        <p14:creationId xmlns:p14="http://schemas.microsoft.com/office/powerpoint/2010/main" val="304912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36267B55-D971-489E-B3E0-0E32C9ACED82}" type="datetime1">
              <a:rPr lang="es-MX">
                <a:solidFill>
                  <a:prstClr val="black">
                    <a:tint val="75000"/>
                  </a:prstClr>
                </a:solidFill>
              </a:rPr>
              <a:pPr>
                <a:defRPr/>
              </a:pPr>
              <a:t>25/01/2017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s-ES">
                <a:solidFill>
                  <a:prstClr val="black">
                    <a:tint val="75000"/>
                  </a:prstClr>
                </a:solidFill>
              </a:rPr>
              <a:t>Eva Moya y Silvia Chavez-Baray</a:t>
            </a:r>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5DE82B-41E5-4435-BB9C-3CAA8655B481}" type="slidenum">
              <a:rPr lang="es-MX" altLang="en-US"/>
              <a:pPr>
                <a:defRPr/>
              </a:pPr>
              <a:t>‹#›</a:t>
            </a:fld>
            <a:endParaRPr lang="es-MX" altLang="en-US"/>
          </a:p>
        </p:txBody>
      </p:sp>
    </p:spTree>
    <p:extLst>
      <p:ext uri="{BB962C8B-B14F-4D97-AF65-F5344CB8AC3E}">
        <p14:creationId xmlns:p14="http://schemas.microsoft.com/office/powerpoint/2010/main" val="416100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57175"/>
            <a:ext cx="9144000" cy="286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05007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uteppan_slide.png"/>
          <p:cNvPicPr>
            <a:picLocks noChangeAspect="1"/>
          </p:cNvPicPr>
          <p:nvPr/>
        </p:nvPicPr>
        <p:blipFill>
          <a:blip r:embed="rId13" cstate="print"/>
          <a:srcRect/>
          <a:stretch>
            <a:fillRect/>
          </a:stretch>
        </p:blipFill>
        <p:spPr bwMode="auto">
          <a:xfrm>
            <a:off x="0" y="0"/>
            <a:ext cx="9144000" cy="66389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266700" y="381000"/>
            <a:ext cx="86106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2900" y="1600200"/>
            <a:ext cx="8458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TextBox 5"/>
          <p:cNvSpPr txBox="1"/>
          <p:nvPr/>
        </p:nvSpPr>
        <p:spPr>
          <a:xfrm>
            <a:off x="3387725" y="6477000"/>
            <a:ext cx="2368550" cy="254000"/>
          </a:xfrm>
          <a:prstGeom prst="rect">
            <a:avLst/>
          </a:prstGeom>
          <a:noFill/>
        </p:spPr>
        <p:txBody>
          <a:bodyPr wrap="none">
            <a:spAutoFit/>
          </a:bodyPr>
          <a:lstStyle/>
          <a:p>
            <a:pPr>
              <a:defRPr/>
            </a:pPr>
            <a:r>
              <a:rPr lang="en-US" sz="1000">
                <a:solidFill>
                  <a:srgbClr val="A6A6A6"/>
                </a:solidFill>
                <a:latin typeface="Arial" charset="0"/>
                <a:cs typeface="Arial" charset="0"/>
              </a:rPr>
              <a:t>© The University of Texas at El Paso</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rgbClr val="013A81"/>
          </a:solidFill>
          <a:latin typeface="+mj-lt"/>
          <a:ea typeface="ＭＳ Ｐゴシック" charset="-128"/>
          <a:cs typeface="ＭＳ Ｐゴシック" charset="-128"/>
        </a:defRPr>
      </a:lvl1pPr>
      <a:lvl2pPr algn="l" rtl="0" eaLnBrk="1" fontAlgn="base" hangingPunct="1">
        <a:spcBef>
          <a:spcPct val="0"/>
        </a:spcBef>
        <a:spcAft>
          <a:spcPct val="0"/>
        </a:spcAft>
        <a:defRPr sz="4000">
          <a:solidFill>
            <a:srgbClr val="013A81"/>
          </a:solidFill>
          <a:latin typeface="Chalet-LondonNineteenEighty" charset="0"/>
          <a:ea typeface="ＭＳ Ｐゴシック" charset="-128"/>
          <a:cs typeface="ＭＳ Ｐゴシック" charset="-128"/>
        </a:defRPr>
      </a:lvl2pPr>
      <a:lvl3pPr algn="l" rtl="0" eaLnBrk="1" fontAlgn="base" hangingPunct="1">
        <a:spcBef>
          <a:spcPct val="0"/>
        </a:spcBef>
        <a:spcAft>
          <a:spcPct val="0"/>
        </a:spcAft>
        <a:defRPr sz="4000">
          <a:solidFill>
            <a:srgbClr val="013A81"/>
          </a:solidFill>
          <a:latin typeface="Chalet-LondonNineteenEighty" charset="0"/>
          <a:ea typeface="ＭＳ Ｐゴシック" charset="-128"/>
          <a:cs typeface="ＭＳ Ｐゴシック" charset="-128"/>
        </a:defRPr>
      </a:lvl3pPr>
      <a:lvl4pPr algn="l" rtl="0" eaLnBrk="1" fontAlgn="base" hangingPunct="1">
        <a:spcBef>
          <a:spcPct val="0"/>
        </a:spcBef>
        <a:spcAft>
          <a:spcPct val="0"/>
        </a:spcAft>
        <a:defRPr sz="4000">
          <a:solidFill>
            <a:srgbClr val="013A81"/>
          </a:solidFill>
          <a:latin typeface="Chalet-LondonNineteenEighty" charset="0"/>
          <a:ea typeface="ＭＳ Ｐゴシック" charset="-128"/>
          <a:cs typeface="ＭＳ Ｐゴシック" charset="-128"/>
        </a:defRPr>
      </a:lvl4pPr>
      <a:lvl5pPr algn="l" rtl="0" eaLnBrk="1" fontAlgn="base" hangingPunct="1">
        <a:spcBef>
          <a:spcPct val="0"/>
        </a:spcBef>
        <a:spcAft>
          <a:spcPct val="0"/>
        </a:spcAft>
        <a:defRPr sz="4000">
          <a:solidFill>
            <a:srgbClr val="013A81"/>
          </a:solidFill>
          <a:latin typeface="Chalet-LondonNineteenEighty" charset="0"/>
          <a:ea typeface="ＭＳ Ｐゴシック" charset="-128"/>
          <a:cs typeface="ＭＳ Ｐゴシック" charset="-128"/>
        </a:defRPr>
      </a:lvl5pPr>
      <a:lvl6pPr marL="457200" algn="ctr" rtl="0" eaLnBrk="1" fontAlgn="base" hangingPunct="1">
        <a:spcBef>
          <a:spcPct val="0"/>
        </a:spcBef>
        <a:spcAft>
          <a:spcPct val="0"/>
        </a:spcAft>
        <a:defRPr sz="4000">
          <a:solidFill>
            <a:srgbClr val="013A81"/>
          </a:solidFill>
          <a:latin typeface="Chalet-LondonNineteenEighty" charset="0"/>
        </a:defRPr>
      </a:lvl6pPr>
      <a:lvl7pPr marL="914400" algn="ctr" rtl="0" eaLnBrk="1" fontAlgn="base" hangingPunct="1">
        <a:spcBef>
          <a:spcPct val="0"/>
        </a:spcBef>
        <a:spcAft>
          <a:spcPct val="0"/>
        </a:spcAft>
        <a:defRPr sz="4000">
          <a:solidFill>
            <a:srgbClr val="013A81"/>
          </a:solidFill>
          <a:latin typeface="Chalet-LondonNineteenEighty" charset="0"/>
        </a:defRPr>
      </a:lvl7pPr>
      <a:lvl8pPr marL="1371600" algn="ctr" rtl="0" eaLnBrk="1" fontAlgn="base" hangingPunct="1">
        <a:spcBef>
          <a:spcPct val="0"/>
        </a:spcBef>
        <a:spcAft>
          <a:spcPct val="0"/>
        </a:spcAft>
        <a:defRPr sz="4000">
          <a:solidFill>
            <a:srgbClr val="013A81"/>
          </a:solidFill>
          <a:latin typeface="Chalet-LondonNineteenEighty" charset="0"/>
        </a:defRPr>
      </a:lvl8pPr>
      <a:lvl9pPr marL="1828800" algn="ctr" rtl="0" eaLnBrk="1" fontAlgn="base" hangingPunct="1">
        <a:spcBef>
          <a:spcPct val="0"/>
        </a:spcBef>
        <a:spcAft>
          <a:spcPct val="0"/>
        </a:spcAft>
        <a:defRPr sz="4000">
          <a:solidFill>
            <a:srgbClr val="013A81"/>
          </a:solidFill>
          <a:latin typeface="Chalet-LondonNineteenEighty"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FDA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s-MX"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s-MX"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fld id="{BED72428-BC01-4E87-8552-B078748FD892}" type="datetime1">
              <a:rPr lang="es-MX" b="1">
                <a:solidFill>
                  <a:prstClr val="black">
                    <a:tint val="75000"/>
                  </a:prstClr>
                </a:solidFill>
                <a:latin typeface="Arial Rounded MT Bold" panose="020F0704030504030204" pitchFamily="34" charset="0"/>
              </a:rPr>
              <a:pPr fontAlgn="base">
                <a:spcBef>
                  <a:spcPct val="0"/>
                </a:spcBef>
                <a:spcAft>
                  <a:spcPct val="0"/>
                </a:spcAft>
                <a:defRPr/>
              </a:pPr>
              <a:t>25/01/2017</a:t>
            </a:fld>
            <a:endParaRPr lang="es-MX" b="1">
              <a:solidFill>
                <a:prstClr val="black">
                  <a:tint val="75000"/>
                </a:prstClr>
              </a:solidFill>
              <a:latin typeface="Arial Rounded MT Bold" panose="020F070403050403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r>
              <a:rPr lang="es-ES" b="1">
                <a:solidFill>
                  <a:prstClr val="black">
                    <a:tint val="75000"/>
                  </a:prstClr>
                </a:solidFill>
                <a:latin typeface="Arial Rounded MT Bold" panose="020F0704030504030204" pitchFamily="34" charset="0"/>
              </a:rPr>
              <a:t>Eva Moya y Silvia Chavez-Baray</a:t>
            </a:r>
            <a:endParaRPr lang="es-MX" b="1">
              <a:solidFill>
                <a:prstClr val="black">
                  <a:tint val="75000"/>
                </a:prstClr>
              </a:solidFill>
              <a:latin typeface="Arial Rounded MT Bold" panose="020F070403050403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095E761F-C355-471C-BCE3-04D36C634CDA}" type="slidenum">
              <a:rPr lang="es-MX" altLang="en-US" b="1">
                <a:latin typeface="Arial Rounded MT Bold" panose="020F0704030504030204" pitchFamily="34" charset="0"/>
              </a:rPr>
              <a:pPr fontAlgn="base">
                <a:spcBef>
                  <a:spcPct val="0"/>
                </a:spcBef>
                <a:spcAft>
                  <a:spcPct val="0"/>
                </a:spcAft>
                <a:defRPr/>
              </a:pPr>
              <a:t>‹#›</a:t>
            </a:fld>
            <a:endParaRPr lang="es-MX" altLang="en-US" b="1">
              <a:latin typeface="Arial Rounded MT Bold" panose="020F0704030504030204" pitchFamily="34" charset="0"/>
            </a:endParaRPr>
          </a:p>
        </p:txBody>
      </p:sp>
      <p:pic>
        <p:nvPicPr>
          <p:cNvPr id="1031" name="Picture 37"/>
          <p:cNvPicPr>
            <a:picLocks noChangeAspect="1" noChangeArrowheads="1"/>
          </p:cNvPicPr>
          <p:nvPr userDrawn="1"/>
        </p:nvPicPr>
        <p:blipFill>
          <a:blip r:embed="rId14">
            <a:extLst>
              <a:ext uri="{28A0092B-C50C-407E-A947-70E740481C1C}">
                <a14:useLocalDpi xmlns:a14="http://schemas.microsoft.com/office/drawing/2010/main" val="0"/>
              </a:ext>
            </a:extLst>
          </a:blip>
          <a:srcRect l="26062" t="23000" r="9094" b="12500"/>
          <a:stretch>
            <a:fillRect/>
          </a:stretch>
        </p:blipFill>
        <p:spPr bwMode="auto">
          <a:xfrm>
            <a:off x="0" y="-17463"/>
            <a:ext cx="917257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425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homelessopportunitycenter.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emmoya@utep.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82128" cy="2362200"/>
          </a:xfrm>
        </p:spPr>
        <p:txBody>
          <a:bodyPr>
            <a:normAutofit/>
          </a:bodyPr>
          <a:lstStyle/>
          <a:p>
            <a:r>
              <a:rPr lang="en-US" sz="2800" dirty="0" smtClean="0"/>
              <a:t/>
            </a:r>
            <a:br>
              <a:rPr lang="en-US" sz="2800" dirty="0" smtClean="0"/>
            </a:br>
            <a:r>
              <a:rPr lang="en-US" sz="2400" dirty="0" smtClean="0"/>
              <a:t>2017 </a:t>
            </a:r>
            <a:r>
              <a:rPr lang="en-US" sz="2400" dirty="0" smtClean="0">
                <a:solidFill>
                  <a:srgbClr val="0000CC"/>
                </a:solidFill>
              </a:rPr>
              <a:t>Food </a:t>
            </a:r>
            <a:r>
              <a:rPr lang="en-US" sz="2400" dirty="0">
                <a:solidFill>
                  <a:srgbClr val="0000CC"/>
                </a:solidFill>
              </a:rPr>
              <a:t>for Changed Thought </a:t>
            </a:r>
            <a:r>
              <a:rPr lang="en-US" sz="2400" dirty="0" smtClean="0">
                <a:solidFill>
                  <a:srgbClr val="0000CC"/>
                </a:solidFill>
              </a:rPr>
              <a:t>Series</a:t>
            </a:r>
            <a:br>
              <a:rPr lang="en-US" sz="2400" dirty="0" smtClean="0">
                <a:solidFill>
                  <a:srgbClr val="0000CC"/>
                </a:solidFill>
              </a:rPr>
            </a:br>
            <a:r>
              <a:rPr lang="en-US" sz="2400" dirty="0">
                <a:solidFill>
                  <a:srgbClr val="0000CC"/>
                </a:solidFill>
              </a:rPr>
              <a:t/>
            </a:r>
            <a:br>
              <a:rPr lang="en-US" sz="2400" dirty="0">
                <a:solidFill>
                  <a:srgbClr val="0000CC"/>
                </a:solidFill>
              </a:rPr>
            </a:br>
            <a:r>
              <a:rPr lang="en-US" sz="2800" dirty="0" smtClean="0"/>
              <a:t> </a:t>
            </a:r>
            <a:r>
              <a:rPr lang="en-US" sz="2800" dirty="0" err="1" smtClean="0">
                <a:solidFill>
                  <a:srgbClr val="0000CC"/>
                </a:solidFill>
              </a:rPr>
              <a:t>Photovoice</a:t>
            </a:r>
            <a:r>
              <a:rPr lang="en-US" sz="2800" dirty="0" smtClean="0">
                <a:solidFill>
                  <a:srgbClr val="0000CC"/>
                </a:solidFill>
              </a:rPr>
              <a:t>: Using Photos and Stories to Create Community Change</a:t>
            </a:r>
            <a:endParaRPr lang="en-US" sz="2800" dirty="0">
              <a:solidFill>
                <a:srgbClr val="0000CC"/>
              </a:solidFill>
            </a:endParaRPr>
          </a:p>
        </p:txBody>
      </p:sp>
      <p:sp>
        <p:nvSpPr>
          <p:cNvPr id="3" name="Subtitle 2"/>
          <p:cNvSpPr>
            <a:spLocks noGrp="1"/>
          </p:cNvSpPr>
          <p:nvPr>
            <p:ph type="subTitle" idx="1"/>
          </p:nvPr>
        </p:nvSpPr>
        <p:spPr>
          <a:xfrm>
            <a:off x="695528" y="2590800"/>
            <a:ext cx="7772400" cy="1981200"/>
          </a:xfrm>
        </p:spPr>
        <p:txBody>
          <a:bodyPr>
            <a:normAutofit/>
          </a:bodyPr>
          <a:lstStyle/>
          <a:p>
            <a:endParaRPr lang="en-US" sz="1800" b="1" dirty="0" smtClean="0"/>
          </a:p>
          <a:p>
            <a:r>
              <a:rPr lang="en-US" sz="1800" b="1" dirty="0" smtClean="0"/>
              <a:t>The University of Texas at El Paso </a:t>
            </a:r>
            <a:endParaRPr lang="en-US" sz="1800" b="1" dirty="0"/>
          </a:p>
          <a:p>
            <a:r>
              <a:rPr lang="en-US" sz="1800" b="1" dirty="0" smtClean="0"/>
              <a:t>January 25,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eaLnBrk="1" hangingPunct="1"/>
            <a:r>
              <a:rPr lang="en-US" sz="2800" b="1" dirty="0" err="1" smtClean="0"/>
              <a:t>Photovoice</a:t>
            </a:r>
            <a:r>
              <a:rPr lang="en-US" sz="2800" b="1" dirty="0" smtClean="0"/>
              <a:t> is designed to enable people to:</a:t>
            </a:r>
          </a:p>
        </p:txBody>
      </p:sp>
      <p:sp>
        <p:nvSpPr>
          <p:cNvPr id="10243" name="Rectangle 3"/>
          <p:cNvSpPr>
            <a:spLocks noGrp="1" noChangeArrowheads="1"/>
          </p:cNvSpPr>
          <p:nvPr>
            <p:ph idx="1"/>
          </p:nvPr>
        </p:nvSpPr>
        <p:spPr>
          <a:xfrm>
            <a:off x="342900" y="1295400"/>
            <a:ext cx="8458200" cy="5105400"/>
          </a:xfrm>
        </p:spPr>
        <p:txBody>
          <a:bodyPr/>
          <a:lstStyle/>
          <a:p>
            <a:pPr eaLnBrk="1" hangingPunct="1">
              <a:lnSpc>
                <a:spcPct val="80000"/>
              </a:lnSpc>
              <a:buFont typeface="Arial" pitchFamily="34" charset="0"/>
              <a:buChar char="•"/>
            </a:pPr>
            <a:r>
              <a:rPr lang="en-US" sz="2400" dirty="0" smtClean="0"/>
              <a:t>Produce and discuss photographs as a means of </a:t>
            </a:r>
            <a:r>
              <a:rPr lang="en-US" sz="2400" b="1" i="1" dirty="0" smtClean="0"/>
              <a:t>catalyzing personal and community change</a:t>
            </a:r>
            <a:r>
              <a:rPr lang="en-US" sz="2400" dirty="0" smtClean="0"/>
              <a:t>.</a:t>
            </a:r>
          </a:p>
          <a:p>
            <a:pPr marL="0" indent="0" eaLnBrk="1" hangingPunct="1">
              <a:lnSpc>
                <a:spcPct val="80000"/>
              </a:lnSpc>
            </a:pPr>
            <a:endParaRPr lang="en-US" sz="2400" dirty="0" smtClean="0"/>
          </a:p>
          <a:p>
            <a:pPr eaLnBrk="1" hangingPunct="1">
              <a:lnSpc>
                <a:spcPct val="80000"/>
              </a:lnSpc>
              <a:buFont typeface="Arial" pitchFamily="34" charset="0"/>
              <a:buChar char="•"/>
            </a:pPr>
            <a:r>
              <a:rPr lang="en-US" sz="2400" dirty="0" smtClean="0"/>
              <a:t>Document </a:t>
            </a:r>
            <a:r>
              <a:rPr lang="en-US" sz="2400" b="1" i="1" dirty="0" smtClean="0"/>
              <a:t>persons reality</a:t>
            </a:r>
            <a:r>
              <a:rPr lang="en-US" sz="2400" b="1" dirty="0" smtClean="0"/>
              <a:t> </a:t>
            </a:r>
            <a:r>
              <a:rPr lang="en-US" sz="2400" dirty="0" smtClean="0"/>
              <a:t>of their lives.</a:t>
            </a:r>
          </a:p>
          <a:p>
            <a:pPr marL="0" indent="0" eaLnBrk="1" hangingPunct="1">
              <a:lnSpc>
                <a:spcPct val="80000"/>
              </a:lnSpc>
            </a:pPr>
            <a:endParaRPr lang="en-US" sz="2400" dirty="0" smtClean="0"/>
          </a:p>
          <a:p>
            <a:pPr eaLnBrk="1" hangingPunct="1">
              <a:lnSpc>
                <a:spcPct val="80000"/>
              </a:lnSpc>
              <a:buFont typeface="Arial" pitchFamily="34" charset="0"/>
              <a:buChar char="•"/>
            </a:pPr>
            <a:r>
              <a:rPr lang="en-US" sz="2400" i="1" dirty="0" smtClean="0"/>
              <a:t>Use the </a:t>
            </a:r>
            <a:r>
              <a:rPr lang="en-US" sz="2400" b="1" i="1" dirty="0" smtClean="0"/>
              <a:t>power of visual images</a:t>
            </a:r>
            <a:r>
              <a:rPr lang="en-US" sz="2400" b="1" dirty="0" smtClean="0"/>
              <a:t> </a:t>
            </a:r>
            <a:r>
              <a:rPr lang="en-US" sz="2400" dirty="0" smtClean="0"/>
              <a:t>to communicate their experiences and perceptions.</a:t>
            </a:r>
          </a:p>
          <a:p>
            <a:pPr marL="0" indent="0" eaLnBrk="1" hangingPunct="1">
              <a:lnSpc>
                <a:spcPct val="80000"/>
              </a:lnSpc>
            </a:pPr>
            <a:endParaRPr lang="en-US" sz="2400" dirty="0" smtClean="0"/>
          </a:p>
          <a:p>
            <a:pPr eaLnBrk="1" hangingPunct="1">
              <a:lnSpc>
                <a:spcPct val="80000"/>
              </a:lnSpc>
              <a:buFont typeface="Arial" pitchFamily="34" charset="0"/>
              <a:buChar char="•"/>
            </a:pPr>
            <a:r>
              <a:rPr lang="en-US" sz="2400" dirty="0" smtClean="0"/>
              <a:t>Through </a:t>
            </a:r>
            <a:r>
              <a:rPr lang="en-US" sz="2400" b="1" i="1" dirty="0" smtClean="0"/>
              <a:t>critical reflection</a:t>
            </a:r>
            <a:r>
              <a:rPr lang="en-US" sz="2400" dirty="0" smtClean="0"/>
              <a:t>, discuss individual change, community quality of life and policy issues (Wallerstein, 1987).</a:t>
            </a:r>
          </a:p>
          <a:p>
            <a:pPr eaLnBrk="1" hangingPunct="1">
              <a:lnSpc>
                <a:spcPct val="80000"/>
              </a:lnSpc>
              <a:buFont typeface="Arial" pitchFamily="34" charset="0"/>
              <a:buChar char="•"/>
            </a:pPr>
            <a:endParaRPr lang="en-US" sz="2400" dirty="0" smtClean="0"/>
          </a:p>
          <a:p>
            <a:pPr>
              <a:lnSpc>
                <a:spcPct val="80000"/>
              </a:lnSpc>
              <a:buFont typeface="Arial" pitchFamily="34" charset="0"/>
              <a:buChar char="•"/>
            </a:pPr>
            <a:r>
              <a:rPr lang="en-US" sz="2400" i="1" dirty="0" smtClean="0"/>
              <a:t>Creates evidence</a:t>
            </a:r>
            <a:r>
              <a:rPr lang="en-US" sz="2400" dirty="0" smtClean="0"/>
              <a:t> and promotes vivid </a:t>
            </a:r>
            <a:r>
              <a:rPr lang="en-US" sz="2400" b="1" i="1" dirty="0" smtClean="0"/>
              <a:t>participatory means </a:t>
            </a:r>
            <a:r>
              <a:rPr lang="en-US" sz="2400" i="1" dirty="0" smtClean="0"/>
              <a:t>of </a:t>
            </a:r>
            <a:r>
              <a:rPr lang="en-US" sz="2400" b="1" i="1" dirty="0" smtClean="0"/>
              <a:t>sharing experiences and knowledge</a:t>
            </a:r>
            <a:r>
              <a:rPr lang="en-US" sz="2400" b="1" dirty="0" smtClean="0"/>
              <a:t> </a:t>
            </a:r>
            <a:r>
              <a:rPr lang="en-US" sz="2400" dirty="0" smtClean="0"/>
              <a:t>through the immediacy of the visual image</a:t>
            </a:r>
            <a:r>
              <a:rPr lang="en-US" sz="2400" i="1"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620000" cy="584775"/>
          </a:xfrm>
          <a:prstGeom prst="rect">
            <a:avLst/>
          </a:prstGeom>
          <a:noFill/>
        </p:spPr>
        <p:txBody>
          <a:bodyPr wrap="square" rtlCol="0">
            <a:spAutoFit/>
          </a:bodyPr>
          <a:lstStyle/>
          <a:p>
            <a:pPr algn="ctr"/>
            <a:r>
              <a:rPr lang="en-US" sz="3200" b="1" dirty="0" smtClean="0"/>
              <a:t>Participatory Action Research (PAR)</a:t>
            </a:r>
            <a:endParaRPr lang="en-US" sz="3200" dirty="0"/>
          </a:p>
        </p:txBody>
      </p:sp>
      <p:sp>
        <p:nvSpPr>
          <p:cNvPr id="3" name="TextBox 2"/>
          <p:cNvSpPr txBox="1"/>
          <p:nvPr/>
        </p:nvSpPr>
        <p:spPr>
          <a:xfrm>
            <a:off x="533400" y="1591270"/>
            <a:ext cx="8229600" cy="3970318"/>
          </a:xfrm>
          <a:prstGeom prst="rect">
            <a:avLst/>
          </a:prstGeom>
          <a:noFill/>
        </p:spPr>
        <p:txBody>
          <a:bodyPr wrap="square" rtlCol="0">
            <a:spAutoFit/>
          </a:bodyPr>
          <a:lstStyle/>
          <a:p>
            <a:pPr algn="just"/>
            <a:r>
              <a:rPr lang="en-US" sz="3600" dirty="0" smtClean="0"/>
              <a:t>A method of collaborative research that involves increased understanding of an issue of concern and efforts aimed at improving social conditions through individual and group action. </a:t>
            </a:r>
          </a:p>
          <a:p>
            <a:pPr algn="just"/>
            <a:endParaRPr lang="en-US" sz="3600" dirty="0" smtClean="0">
              <a:solidFill>
                <a:srgbClr val="0000CC"/>
              </a:solidFill>
            </a:endParaRPr>
          </a:p>
          <a:p>
            <a:pPr algn="just"/>
            <a:r>
              <a:rPr lang="en-US" sz="3600" i="1" dirty="0" err="1" smtClean="0"/>
              <a:t>Photovoice</a:t>
            </a:r>
            <a:r>
              <a:rPr lang="en-US" sz="3600" i="1" dirty="0" smtClean="0"/>
              <a:t> is a form of PAR</a:t>
            </a:r>
            <a:endParaRPr lang="en-US" sz="36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solidFill>
                  <a:schemeClr val="tx1"/>
                </a:solidFill>
              </a:rPr>
              <a:t>Method</a:t>
            </a:r>
            <a:endParaRPr lang="en-US" dirty="0">
              <a:solidFill>
                <a:schemeClr val="tx1"/>
              </a:solidFill>
            </a:endParaRPr>
          </a:p>
        </p:txBody>
      </p:sp>
      <p:sp>
        <p:nvSpPr>
          <p:cNvPr id="4" name="TextBox 3"/>
          <p:cNvSpPr txBox="1"/>
          <p:nvPr/>
        </p:nvSpPr>
        <p:spPr>
          <a:xfrm>
            <a:off x="3429000" y="1295400"/>
            <a:ext cx="1752600" cy="461665"/>
          </a:xfrm>
          <a:prstGeom prst="rect">
            <a:avLst/>
          </a:prstGeom>
          <a:noFill/>
          <a:ln>
            <a:solidFill>
              <a:schemeClr val="accent1">
                <a:shade val="50000"/>
              </a:schemeClr>
            </a:solidFill>
          </a:ln>
        </p:spPr>
        <p:txBody>
          <a:bodyPr wrap="square" rtlCol="0">
            <a:spAutoFit/>
          </a:bodyPr>
          <a:lstStyle/>
          <a:p>
            <a:r>
              <a:rPr lang="en-US" sz="2400" b="1" dirty="0" smtClean="0">
                <a:solidFill>
                  <a:srgbClr val="C00000"/>
                </a:solidFill>
              </a:rPr>
              <a:t>  </a:t>
            </a:r>
            <a:endParaRPr lang="en-US" sz="2400" b="1" dirty="0">
              <a:solidFill>
                <a:srgbClr val="C00000"/>
              </a:solidFill>
            </a:endParaRPr>
          </a:p>
        </p:txBody>
      </p:sp>
      <p:sp>
        <p:nvSpPr>
          <p:cNvPr id="5" name="TextBox 4"/>
          <p:cNvSpPr txBox="1"/>
          <p:nvPr/>
        </p:nvSpPr>
        <p:spPr>
          <a:xfrm>
            <a:off x="609600" y="2667000"/>
            <a:ext cx="3200400" cy="2677656"/>
          </a:xfrm>
          <a:prstGeom prst="rect">
            <a:avLst/>
          </a:prstGeom>
          <a:noFill/>
        </p:spPr>
        <p:txBody>
          <a:bodyPr wrap="square" rtlCol="0">
            <a:spAutoFit/>
          </a:bodyPr>
          <a:lstStyle/>
          <a:p>
            <a:r>
              <a:rPr lang="en-US" sz="2400" dirty="0" smtClean="0"/>
              <a:t>Data collection</a:t>
            </a:r>
          </a:p>
          <a:p>
            <a:r>
              <a:rPr lang="en-US" sz="2400" dirty="0" smtClean="0"/>
              <a:t>Data analysis</a:t>
            </a:r>
          </a:p>
          <a:p>
            <a:r>
              <a:rPr lang="en-US" sz="2400" dirty="0" smtClean="0"/>
              <a:t>Report writing</a:t>
            </a:r>
          </a:p>
          <a:p>
            <a:r>
              <a:rPr lang="en-US" sz="2400" dirty="0" smtClean="0"/>
              <a:t>Galleries</a:t>
            </a:r>
          </a:p>
          <a:p>
            <a:r>
              <a:rPr lang="en-US" sz="2400" dirty="0" smtClean="0"/>
              <a:t>CBR project design</a:t>
            </a:r>
          </a:p>
          <a:p>
            <a:r>
              <a:rPr lang="en-US" sz="2400" dirty="0" smtClean="0"/>
              <a:t>Resource development</a:t>
            </a:r>
            <a:endParaRPr lang="en-US" sz="2400" dirty="0"/>
          </a:p>
        </p:txBody>
      </p:sp>
      <p:sp>
        <p:nvSpPr>
          <p:cNvPr id="6" name="TextBox 5"/>
          <p:cNvSpPr txBox="1"/>
          <p:nvPr/>
        </p:nvSpPr>
        <p:spPr>
          <a:xfrm>
            <a:off x="5486400" y="2971800"/>
            <a:ext cx="3048000" cy="2308324"/>
          </a:xfrm>
          <a:prstGeom prst="rect">
            <a:avLst/>
          </a:prstGeom>
          <a:noFill/>
        </p:spPr>
        <p:txBody>
          <a:bodyPr wrap="square" rtlCol="0">
            <a:spAutoFit/>
          </a:bodyPr>
          <a:lstStyle/>
          <a:p>
            <a:r>
              <a:rPr lang="en-US" sz="2400" dirty="0" smtClean="0"/>
              <a:t>Assessment tool</a:t>
            </a:r>
          </a:p>
          <a:p>
            <a:r>
              <a:rPr lang="en-US" sz="2400" dirty="0" smtClean="0"/>
              <a:t>Need identification</a:t>
            </a:r>
          </a:p>
          <a:p>
            <a:r>
              <a:rPr lang="en-US" sz="2400" dirty="0" smtClean="0"/>
              <a:t>Asset mapping</a:t>
            </a:r>
          </a:p>
          <a:p>
            <a:r>
              <a:rPr lang="en-US" sz="2400" dirty="0" smtClean="0"/>
              <a:t>Empowerment</a:t>
            </a:r>
          </a:p>
          <a:p>
            <a:r>
              <a:rPr lang="en-US" sz="2400" dirty="0" smtClean="0"/>
              <a:t>Political commitment</a:t>
            </a:r>
          </a:p>
          <a:p>
            <a:r>
              <a:rPr lang="en-US" sz="2400" dirty="0" smtClean="0"/>
              <a:t>Making changes</a:t>
            </a:r>
            <a:endParaRPr lang="en-US" sz="2400" dirty="0"/>
          </a:p>
        </p:txBody>
      </p:sp>
      <p:sp>
        <p:nvSpPr>
          <p:cNvPr id="7" name="TextBox 6"/>
          <p:cNvSpPr txBox="1"/>
          <p:nvPr/>
        </p:nvSpPr>
        <p:spPr>
          <a:xfrm>
            <a:off x="990600" y="2281535"/>
            <a:ext cx="2743200" cy="461665"/>
          </a:xfrm>
          <a:prstGeom prst="rect">
            <a:avLst/>
          </a:prstGeom>
          <a:noFill/>
        </p:spPr>
        <p:txBody>
          <a:bodyPr wrap="square" rtlCol="0">
            <a:spAutoFit/>
          </a:bodyPr>
          <a:lstStyle/>
          <a:p>
            <a:r>
              <a:rPr lang="en-US" sz="2400" b="1" u="sng" dirty="0" smtClean="0">
                <a:solidFill>
                  <a:srgbClr val="0000CC"/>
                </a:solidFill>
              </a:rPr>
              <a:t>Research</a:t>
            </a:r>
            <a:endParaRPr lang="en-US" sz="2400" b="1" u="sng" dirty="0">
              <a:solidFill>
                <a:srgbClr val="0000CC"/>
              </a:solidFill>
            </a:endParaRPr>
          </a:p>
        </p:txBody>
      </p:sp>
      <p:sp>
        <p:nvSpPr>
          <p:cNvPr id="9" name="TextBox 8"/>
          <p:cNvSpPr txBox="1"/>
          <p:nvPr/>
        </p:nvSpPr>
        <p:spPr>
          <a:xfrm>
            <a:off x="5486400" y="2209801"/>
            <a:ext cx="2743200" cy="461665"/>
          </a:xfrm>
          <a:prstGeom prst="rect">
            <a:avLst/>
          </a:prstGeom>
          <a:noFill/>
        </p:spPr>
        <p:txBody>
          <a:bodyPr wrap="square" rtlCol="0">
            <a:spAutoFit/>
          </a:bodyPr>
          <a:lstStyle/>
          <a:p>
            <a:r>
              <a:rPr lang="en-US" sz="2400" b="1" u="sng" dirty="0" smtClean="0">
                <a:solidFill>
                  <a:srgbClr val="0000CC"/>
                </a:solidFill>
              </a:rPr>
              <a:t>Practice &amp; Action</a:t>
            </a:r>
            <a:endParaRPr lang="en-US" sz="2400" b="1" u="sng" dirty="0">
              <a:solidFill>
                <a:srgbClr val="0000CC"/>
              </a:solidFill>
            </a:endParaRPr>
          </a:p>
        </p:txBody>
      </p:sp>
      <p:cxnSp>
        <p:nvCxnSpPr>
          <p:cNvPr id="13" name="Straight Arrow Connector 12"/>
          <p:cNvCxnSpPr>
            <a:stCxn id="4" idx="1"/>
          </p:cNvCxnSpPr>
          <p:nvPr/>
        </p:nvCxnSpPr>
        <p:spPr>
          <a:xfrm rot="10800000" flipV="1">
            <a:off x="2209800" y="1526233"/>
            <a:ext cx="1219200" cy="759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p:cNvCxnSpPr>
          <p:nvPr/>
        </p:nvCxnSpPr>
        <p:spPr>
          <a:xfrm>
            <a:off x="5181600" y="1526233"/>
            <a:ext cx="762000" cy="683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7800" y="5558135"/>
            <a:ext cx="6477000" cy="461665"/>
          </a:xfrm>
          <a:prstGeom prst="rect">
            <a:avLst/>
          </a:prstGeom>
          <a:noFill/>
        </p:spPr>
        <p:txBody>
          <a:bodyPr wrap="square" rtlCol="0">
            <a:spAutoFit/>
          </a:bodyPr>
          <a:lstStyle/>
          <a:p>
            <a:pPr algn="ctr"/>
            <a:r>
              <a:rPr lang="en-US" sz="2400" b="1" u="sng" dirty="0" smtClean="0">
                <a:solidFill>
                  <a:srgbClr val="C00000"/>
                </a:solidFill>
              </a:rPr>
              <a:t>Participatory Action Research (PAR)</a:t>
            </a:r>
            <a:endParaRPr lang="en-US" sz="2400" b="1" u="sng" dirty="0">
              <a:solidFill>
                <a:srgbClr val="C00000"/>
              </a:solidFill>
            </a:endParaRPr>
          </a:p>
        </p:txBody>
      </p:sp>
      <p:sp>
        <p:nvSpPr>
          <p:cNvPr id="12" name="TextBox 11"/>
          <p:cNvSpPr txBox="1"/>
          <p:nvPr/>
        </p:nvSpPr>
        <p:spPr>
          <a:xfrm>
            <a:off x="3505200" y="1371600"/>
            <a:ext cx="1676400" cy="400110"/>
          </a:xfrm>
          <a:prstGeom prst="rect">
            <a:avLst/>
          </a:prstGeom>
          <a:noFill/>
        </p:spPr>
        <p:txBody>
          <a:bodyPr wrap="square" rtlCol="0">
            <a:spAutoFit/>
          </a:bodyPr>
          <a:lstStyle/>
          <a:p>
            <a:pPr algn="ctr"/>
            <a:r>
              <a:rPr lang="en-US" sz="2000" b="1" dirty="0" err="1" smtClean="0"/>
              <a:t>Photovoice</a:t>
            </a:r>
            <a:r>
              <a:rPr lang="en-US" sz="2000" b="1" dirty="0" smtClean="0"/>
              <a:t> </a:t>
            </a:r>
            <a:endParaRPr lang="en-US"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err="1" smtClean="0"/>
              <a:t>Photovoice</a:t>
            </a:r>
            <a:r>
              <a:rPr lang="en-US" sz="4000" b="1" dirty="0" smtClean="0"/>
              <a:t> Facilitator</a:t>
            </a:r>
            <a:endParaRPr lang="en-US" sz="4000" dirty="0"/>
          </a:p>
        </p:txBody>
      </p:sp>
      <p:sp>
        <p:nvSpPr>
          <p:cNvPr id="3" name="TextBox 2"/>
          <p:cNvSpPr txBox="1"/>
          <p:nvPr/>
        </p:nvSpPr>
        <p:spPr>
          <a:xfrm>
            <a:off x="533400" y="1430953"/>
            <a:ext cx="8229600" cy="4031873"/>
          </a:xfrm>
          <a:prstGeom prst="rect">
            <a:avLst/>
          </a:prstGeom>
          <a:noFill/>
        </p:spPr>
        <p:txBody>
          <a:bodyPr wrap="square" rtlCol="0">
            <a:spAutoFit/>
          </a:bodyPr>
          <a:lstStyle/>
          <a:p>
            <a:pPr algn="just"/>
            <a:r>
              <a:rPr lang="en-US" sz="2800" dirty="0" smtClean="0"/>
              <a:t>An individual that has a range of skills necessary to facilitate the form of PAR. </a:t>
            </a:r>
          </a:p>
          <a:p>
            <a:pPr algn="just"/>
            <a:endParaRPr lang="en-US" sz="2800" dirty="0"/>
          </a:p>
          <a:p>
            <a:pPr algn="just"/>
            <a:r>
              <a:rPr lang="en-US" sz="2800" dirty="0" smtClean="0"/>
              <a:t>Requires knowledge of the research process, ethical guidelines and method. </a:t>
            </a:r>
          </a:p>
          <a:p>
            <a:pPr algn="just"/>
            <a:endParaRPr lang="en-US" sz="2800" dirty="0"/>
          </a:p>
          <a:p>
            <a:pPr algn="just"/>
            <a:r>
              <a:rPr lang="en-US" sz="2800" dirty="0" smtClean="0"/>
              <a:t>Assumes the role of co-researcher and works closely with community members.</a:t>
            </a:r>
          </a:p>
          <a:p>
            <a:pPr algn="just"/>
            <a:endParaRPr lang="en-US" sz="3200" dirty="0" smtClean="0">
              <a:solidFill>
                <a:srgbClr val="0000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620000" cy="707886"/>
          </a:xfrm>
          <a:prstGeom prst="rect">
            <a:avLst/>
          </a:prstGeom>
          <a:noFill/>
        </p:spPr>
        <p:txBody>
          <a:bodyPr wrap="square" rtlCol="0">
            <a:spAutoFit/>
          </a:bodyPr>
          <a:lstStyle/>
          <a:p>
            <a:pPr algn="ctr"/>
            <a:r>
              <a:rPr lang="en-US" sz="4000" b="1" dirty="0" err="1" smtClean="0"/>
              <a:t>Photovoice</a:t>
            </a:r>
            <a:r>
              <a:rPr lang="en-US" sz="4000" b="1" dirty="0" smtClean="0"/>
              <a:t> Participant</a:t>
            </a:r>
            <a:endParaRPr lang="en-US" sz="4000" dirty="0"/>
          </a:p>
        </p:txBody>
      </p:sp>
      <p:sp>
        <p:nvSpPr>
          <p:cNvPr id="3" name="TextBox 2"/>
          <p:cNvSpPr txBox="1"/>
          <p:nvPr/>
        </p:nvSpPr>
        <p:spPr>
          <a:xfrm>
            <a:off x="533400" y="1454527"/>
            <a:ext cx="8229600" cy="4031873"/>
          </a:xfrm>
          <a:prstGeom prst="rect">
            <a:avLst/>
          </a:prstGeom>
          <a:noFill/>
        </p:spPr>
        <p:txBody>
          <a:bodyPr wrap="square" rtlCol="0">
            <a:spAutoFit/>
          </a:bodyPr>
          <a:lstStyle/>
          <a:p>
            <a:r>
              <a:rPr lang="en-US" sz="3200" dirty="0" smtClean="0"/>
              <a:t>A community member representing a marginalized group who agrees to take part. Fulfills several roles in order to achieve the goals of the project.</a:t>
            </a:r>
          </a:p>
          <a:p>
            <a:pPr algn="just"/>
            <a:endParaRPr lang="en-US" sz="3200" dirty="0" smtClean="0">
              <a:solidFill>
                <a:srgbClr val="0000CC"/>
              </a:solidFill>
            </a:endParaRPr>
          </a:p>
          <a:p>
            <a:pPr algn="just"/>
            <a:r>
              <a:rPr lang="en-US" sz="3200" i="1" dirty="0" smtClean="0"/>
              <a:t>Persons affected by social condition who take photos and describe through stories in small group meetings!</a:t>
            </a:r>
            <a:endParaRPr lang="en-US" sz="32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1"/>
            <a:ext cx="7391400" cy="584775"/>
          </a:xfrm>
          <a:prstGeom prst="rect">
            <a:avLst/>
          </a:prstGeom>
          <a:noFill/>
        </p:spPr>
        <p:txBody>
          <a:bodyPr wrap="square" rtlCol="0">
            <a:spAutoFit/>
          </a:bodyPr>
          <a:lstStyle/>
          <a:p>
            <a:r>
              <a:rPr lang="en-US" sz="3200" b="1" dirty="0" smtClean="0"/>
              <a:t>Roles of Participants</a:t>
            </a:r>
            <a:endParaRPr lang="en-US" sz="3200" dirty="0"/>
          </a:p>
        </p:txBody>
      </p:sp>
      <p:sp>
        <p:nvSpPr>
          <p:cNvPr id="3" name="TextBox 2"/>
          <p:cNvSpPr txBox="1"/>
          <p:nvPr/>
        </p:nvSpPr>
        <p:spPr>
          <a:xfrm>
            <a:off x="228600" y="1460242"/>
            <a:ext cx="8686800" cy="584775"/>
          </a:xfrm>
          <a:prstGeom prst="rect">
            <a:avLst/>
          </a:prstGeom>
          <a:noFill/>
        </p:spPr>
        <p:txBody>
          <a:bodyPr wrap="square" rtlCol="0">
            <a:spAutoFit/>
          </a:bodyPr>
          <a:lstStyle/>
          <a:p>
            <a:pPr algn="just"/>
            <a:endParaRPr lang="en-US" sz="3200" dirty="0">
              <a:solidFill>
                <a:srgbClr val="C00000"/>
              </a:solidFill>
            </a:endParaRPr>
          </a:p>
        </p:txBody>
      </p:sp>
      <p:sp>
        <p:nvSpPr>
          <p:cNvPr id="5" name="Content Placeholder 4"/>
          <p:cNvSpPr>
            <a:spLocks noGrp="1"/>
          </p:cNvSpPr>
          <p:nvPr>
            <p:ph idx="1"/>
          </p:nvPr>
        </p:nvSpPr>
        <p:spPr>
          <a:xfrm>
            <a:off x="457200" y="1722437"/>
            <a:ext cx="8229600" cy="4525963"/>
          </a:xfrm>
        </p:spPr>
        <p:txBody>
          <a:bodyPr>
            <a:normAutofit fontScale="92500" lnSpcReduction="20000"/>
          </a:bodyPr>
          <a:lstStyle/>
          <a:p>
            <a:pPr>
              <a:buFont typeface="Arial" pitchFamily="34" charset="0"/>
              <a:buChar char="•"/>
            </a:pPr>
            <a:r>
              <a:rPr lang="en-US" dirty="0" smtClean="0"/>
              <a:t>Link with the community </a:t>
            </a:r>
          </a:p>
          <a:p>
            <a:pPr>
              <a:buFont typeface="Arial" pitchFamily="34" charset="0"/>
              <a:buChar char="•"/>
            </a:pPr>
            <a:r>
              <a:rPr lang="en-US" dirty="0" smtClean="0"/>
              <a:t>Gain trust with co-researchers</a:t>
            </a:r>
          </a:p>
          <a:p>
            <a:pPr>
              <a:buFont typeface="Arial" pitchFamily="34" charset="0"/>
              <a:buChar char="•"/>
            </a:pPr>
            <a:r>
              <a:rPr lang="en-US" dirty="0" smtClean="0"/>
              <a:t>Take, selection and sort photographs</a:t>
            </a:r>
          </a:p>
          <a:p>
            <a:pPr>
              <a:buFont typeface="Arial" pitchFamily="34" charset="0"/>
              <a:buChar char="•"/>
            </a:pPr>
            <a:r>
              <a:rPr lang="en-US" dirty="0" smtClean="0"/>
              <a:t>Explain stories in the meetings</a:t>
            </a:r>
          </a:p>
          <a:p>
            <a:pPr>
              <a:buFont typeface="Arial" pitchFamily="34" charset="0"/>
              <a:buChar char="•"/>
            </a:pPr>
            <a:r>
              <a:rPr lang="en-US" dirty="0" smtClean="0"/>
              <a:t>Participate in data collection</a:t>
            </a:r>
          </a:p>
          <a:p>
            <a:pPr>
              <a:buFont typeface="Arial" pitchFamily="34" charset="0"/>
              <a:buChar char="•"/>
            </a:pPr>
            <a:r>
              <a:rPr lang="en-US" dirty="0" smtClean="0"/>
              <a:t>Helps reduce barriers</a:t>
            </a:r>
          </a:p>
          <a:p>
            <a:pPr>
              <a:buFont typeface="Arial" pitchFamily="34" charset="0"/>
              <a:buChar char="•"/>
            </a:pPr>
            <a:r>
              <a:rPr lang="en-US" dirty="0" smtClean="0"/>
              <a:t>Participate in community meetings, photo exhibition</a:t>
            </a:r>
          </a:p>
          <a:p>
            <a:pPr>
              <a:buFont typeface="Arial" pitchFamily="34" charset="0"/>
              <a:buChar char="•"/>
            </a:pPr>
            <a:r>
              <a:rPr lang="en-US" dirty="0" smtClean="0"/>
              <a:t>Advocates for change with policy and decision makers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Advisory Committee</a:t>
            </a:r>
            <a:endParaRPr lang="en-US" sz="4000" dirty="0"/>
          </a:p>
        </p:txBody>
      </p:sp>
      <p:sp>
        <p:nvSpPr>
          <p:cNvPr id="3" name="TextBox 2"/>
          <p:cNvSpPr txBox="1"/>
          <p:nvPr/>
        </p:nvSpPr>
        <p:spPr>
          <a:xfrm>
            <a:off x="533400" y="1480840"/>
            <a:ext cx="8229600" cy="4462760"/>
          </a:xfrm>
          <a:prstGeom prst="rect">
            <a:avLst/>
          </a:prstGeom>
          <a:noFill/>
        </p:spPr>
        <p:txBody>
          <a:bodyPr wrap="square" rtlCol="0">
            <a:spAutoFit/>
          </a:bodyPr>
          <a:lstStyle/>
          <a:p>
            <a:pPr algn="just"/>
            <a:r>
              <a:rPr lang="en-US" sz="2800" dirty="0" smtClean="0"/>
              <a:t>Members of a group who are selected to hear the message about the issue of concern conveyed through </a:t>
            </a:r>
            <a:r>
              <a:rPr lang="en-US" sz="2800" dirty="0" err="1" smtClean="0"/>
              <a:t>Photovoice</a:t>
            </a:r>
            <a:r>
              <a:rPr lang="en-US" sz="2800" dirty="0" smtClean="0"/>
              <a:t>. Members are selected based on their ability or power to influence decisions and policies and to make changes that can improve the lives of community members.</a:t>
            </a:r>
          </a:p>
          <a:p>
            <a:pPr algn="just"/>
            <a:endParaRPr lang="en-US" sz="3200" dirty="0" smtClean="0">
              <a:solidFill>
                <a:srgbClr val="0000CC"/>
              </a:solidFill>
            </a:endParaRPr>
          </a:p>
          <a:p>
            <a:pPr algn="just"/>
            <a:r>
              <a:rPr lang="en-US" sz="2800" i="1" dirty="0" smtClean="0"/>
              <a:t>Probably these are educators, activists, scholars social workers, health workers, researchers, members of the media, local leaders!</a:t>
            </a:r>
            <a:endParaRPr lang="en-US" sz="28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Marginalized Groups</a:t>
            </a:r>
            <a:endParaRPr lang="en-US" sz="4000" dirty="0"/>
          </a:p>
        </p:txBody>
      </p:sp>
      <p:sp>
        <p:nvSpPr>
          <p:cNvPr id="3" name="TextBox 2"/>
          <p:cNvSpPr txBox="1"/>
          <p:nvPr/>
        </p:nvSpPr>
        <p:spPr>
          <a:xfrm>
            <a:off x="533400" y="1369397"/>
            <a:ext cx="8229600" cy="4093428"/>
          </a:xfrm>
          <a:prstGeom prst="rect">
            <a:avLst/>
          </a:prstGeom>
          <a:noFill/>
        </p:spPr>
        <p:txBody>
          <a:bodyPr wrap="square" rtlCol="0">
            <a:spAutoFit/>
          </a:bodyPr>
          <a:lstStyle/>
          <a:p>
            <a:pPr algn="just"/>
            <a:r>
              <a:rPr lang="en-US" sz="2800" dirty="0" smtClean="0"/>
              <a:t>Groups of individuals who are most excluded from public discussion and who have limited access to centers of influence and power. Able to have their voices heard and bring forth ideas to influence the decisions and policies that affect their lives</a:t>
            </a:r>
            <a:r>
              <a:rPr lang="en-US" sz="3200" dirty="0" smtClean="0"/>
              <a:t>.</a:t>
            </a:r>
          </a:p>
          <a:p>
            <a:pPr algn="just"/>
            <a:endParaRPr lang="en-US" sz="3200" dirty="0" smtClean="0">
              <a:solidFill>
                <a:srgbClr val="0000CC"/>
              </a:solidFill>
            </a:endParaRPr>
          </a:p>
          <a:p>
            <a:pPr algn="just"/>
            <a:r>
              <a:rPr lang="en-US" sz="2800" i="1" dirty="0" smtClean="0"/>
              <a:t>People with disability, health conditions, vulnerable groups, not getting access (limited or inadequate) to services!</a:t>
            </a:r>
            <a:endParaRPr lang="en-US" sz="28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Decision Makers</a:t>
            </a:r>
            <a:endParaRPr lang="en-US" sz="4000" dirty="0"/>
          </a:p>
        </p:txBody>
      </p:sp>
      <p:sp>
        <p:nvSpPr>
          <p:cNvPr id="3" name="TextBox 2"/>
          <p:cNvSpPr txBox="1"/>
          <p:nvPr/>
        </p:nvSpPr>
        <p:spPr>
          <a:xfrm>
            <a:off x="533400" y="1495485"/>
            <a:ext cx="8229600" cy="3908762"/>
          </a:xfrm>
          <a:prstGeom prst="rect">
            <a:avLst/>
          </a:prstGeom>
          <a:noFill/>
        </p:spPr>
        <p:txBody>
          <a:bodyPr wrap="square" rtlCol="0">
            <a:spAutoFit/>
          </a:bodyPr>
          <a:lstStyle/>
          <a:p>
            <a:pPr algn="just"/>
            <a:r>
              <a:rPr lang="en-US" sz="3200" dirty="0" smtClean="0"/>
              <a:t>Members of the community who have the ability or power to influence and make decisions on behalf of others. Includes policy-makers, those who determine public guidelines and policy. </a:t>
            </a:r>
          </a:p>
          <a:p>
            <a:pPr algn="just"/>
            <a:endParaRPr lang="en-US" sz="3200" dirty="0" smtClean="0">
              <a:solidFill>
                <a:srgbClr val="C00000"/>
              </a:solidFill>
            </a:endParaRPr>
          </a:p>
          <a:p>
            <a:pPr algn="just"/>
            <a:r>
              <a:rPr lang="en-US" sz="2800" i="1" dirty="0" smtClean="0"/>
              <a:t>The audience in </a:t>
            </a:r>
            <a:r>
              <a:rPr lang="en-US" sz="2800" i="1" dirty="0" err="1" smtClean="0"/>
              <a:t>Photovoice</a:t>
            </a:r>
            <a:r>
              <a:rPr lang="en-US" sz="2800" i="1" dirty="0" smtClean="0"/>
              <a:t> includes decision and policy makers!</a:t>
            </a:r>
            <a:endParaRPr lang="en-US" sz="28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Co-Researcher</a:t>
            </a:r>
            <a:endParaRPr lang="en-US" sz="4000" dirty="0"/>
          </a:p>
        </p:txBody>
      </p:sp>
      <p:sp>
        <p:nvSpPr>
          <p:cNvPr id="3" name="TextBox 2"/>
          <p:cNvSpPr txBox="1"/>
          <p:nvPr/>
        </p:nvSpPr>
        <p:spPr>
          <a:xfrm>
            <a:off x="533400" y="1697772"/>
            <a:ext cx="8229600" cy="4093428"/>
          </a:xfrm>
          <a:prstGeom prst="rect">
            <a:avLst/>
          </a:prstGeom>
          <a:noFill/>
        </p:spPr>
        <p:txBody>
          <a:bodyPr wrap="square" rtlCol="0">
            <a:spAutoFit/>
          </a:bodyPr>
          <a:lstStyle/>
          <a:p>
            <a:pPr algn="just"/>
            <a:r>
              <a:rPr lang="en-US" sz="2800" dirty="0" smtClean="0"/>
              <a:t>A member of a group who shares responsibility for planning and carrying out a research project. In </a:t>
            </a:r>
            <a:r>
              <a:rPr lang="en-US" sz="2800" dirty="0" err="1" smtClean="0"/>
              <a:t>Photovoice</a:t>
            </a:r>
            <a:r>
              <a:rPr lang="en-US" sz="2800" dirty="0" smtClean="0"/>
              <a:t>, community members are co-researchers along with facilitator. Together, they make decisions about the focus of the project, collect and analyze data, create new knowledge and share findings with others.</a:t>
            </a:r>
          </a:p>
          <a:p>
            <a:pPr algn="just"/>
            <a:endParaRPr lang="en-US" sz="3200" dirty="0" smtClean="0">
              <a:solidFill>
                <a:srgbClr val="C00000"/>
              </a:solidFill>
            </a:endParaRPr>
          </a:p>
          <a:p>
            <a:pPr algn="just"/>
            <a:r>
              <a:rPr lang="en-US" sz="3200" i="1" dirty="0" smtClean="0"/>
              <a:t>Community members along with facilitator!</a:t>
            </a:r>
            <a:endParaRPr lang="en-US" sz="32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9317"/>
            <a:ext cx="8818534" cy="6709529"/>
          </a:xfrm>
          <a:prstGeom prst="rect">
            <a:avLst/>
          </a:prstGeom>
        </p:spPr>
        <p:txBody>
          <a:bodyPr wrap="square">
            <a:spAutoFit/>
          </a:bodyPr>
          <a:lstStyle/>
          <a:p>
            <a:pPr algn="ctr"/>
            <a:r>
              <a:rPr lang="en-US" b="1" dirty="0" smtClean="0"/>
              <a:t>Thank you for being here today!</a:t>
            </a:r>
          </a:p>
          <a:p>
            <a:pPr algn="ctr"/>
            <a:endParaRPr lang="en-US" b="1" dirty="0" smtClean="0"/>
          </a:p>
          <a:p>
            <a:pPr algn="ctr"/>
            <a:endParaRPr lang="en-US" b="1" dirty="0" smtClean="0"/>
          </a:p>
          <a:p>
            <a:pPr algn="ctr"/>
            <a:r>
              <a:rPr lang="en-US" b="1" dirty="0" smtClean="0"/>
              <a:t>Introductions</a:t>
            </a:r>
          </a:p>
          <a:p>
            <a:pPr algn="ctr"/>
            <a:endParaRPr lang="en-US" sz="1600" b="1" dirty="0"/>
          </a:p>
          <a:p>
            <a:pPr algn="ctr"/>
            <a:r>
              <a:rPr lang="en-US" sz="1600" b="1" dirty="0"/>
              <a:t>Lucia Dura, Ph.D.</a:t>
            </a:r>
          </a:p>
          <a:p>
            <a:pPr algn="ctr"/>
            <a:r>
              <a:rPr lang="en-US" sz="1600" dirty="0"/>
              <a:t>UTEP, Department of English, Rhetoric and Writing Studies</a:t>
            </a:r>
          </a:p>
          <a:p>
            <a:pPr algn="ctr"/>
            <a:endParaRPr lang="en-US" sz="1600" dirty="0"/>
          </a:p>
          <a:p>
            <a:pPr algn="ctr"/>
            <a:r>
              <a:rPr lang="en-US" sz="1600" b="1" dirty="0"/>
              <a:t>Antonio Martinez</a:t>
            </a:r>
          </a:p>
          <a:p>
            <a:pPr algn="ctr"/>
            <a:r>
              <a:rPr lang="en-US" sz="1600" dirty="0"/>
              <a:t>UTEP Latino Alcohol and Health Disparities Research Center</a:t>
            </a:r>
          </a:p>
          <a:p>
            <a:pPr algn="ctr"/>
            <a:endParaRPr lang="en-US" sz="1600" b="1" dirty="0"/>
          </a:p>
          <a:p>
            <a:pPr algn="ctr"/>
            <a:r>
              <a:rPr lang="en-US" sz="1600" b="1" dirty="0"/>
              <a:t>Eva Moya, Ph.D</a:t>
            </a:r>
            <a:r>
              <a:rPr lang="en-US" sz="1600" b="1" dirty="0" smtClean="0"/>
              <a:t>., LMSW</a:t>
            </a:r>
            <a:endParaRPr lang="en-US" sz="1600" b="1" dirty="0"/>
          </a:p>
          <a:p>
            <a:pPr algn="ctr"/>
            <a:r>
              <a:rPr lang="en-US" sz="1600" dirty="0"/>
              <a:t>UTEP </a:t>
            </a:r>
            <a:r>
              <a:rPr lang="en-US" sz="1600" dirty="0" smtClean="0"/>
              <a:t>College of Health Sciences, Department </a:t>
            </a:r>
            <a:r>
              <a:rPr lang="en-US" sz="1600" dirty="0"/>
              <a:t>of Social Work</a:t>
            </a:r>
          </a:p>
          <a:p>
            <a:pPr algn="ctr"/>
            <a:endParaRPr lang="en-US" sz="1600" dirty="0"/>
          </a:p>
          <a:p>
            <a:pPr algn="ctr"/>
            <a:r>
              <a:rPr lang="en-US" sz="1600" b="1" dirty="0"/>
              <a:t>Lauren Perez, M.A.</a:t>
            </a:r>
          </a:p>
          <a:p>
            <a:pPr algn="ctr"/>
            <a:r>
              <a:rPr lang="en-US" sz="1600" dirty="0"/>
              <a:t>UTEP Positive Deviance (PD) Ambassador</a:t>
            </a:r>
          </a:p>
          <a:p>
            <a:pPr algn="ctr"/>
            <a:endParaRPr lang="en-US" sz="1600" dirty="0"/>
          </a:p>
          <a:p>
            <a:pPr algn="ctr"/>
            <a:r>
              <a:rPr lang="en-US" sz="1600" b="1" dirty="0"/>
              <a:t>Vanessa Sandoval</a:t>
            </a:r>
          </a:p>
          <a:p>
            <a:pPr algn="ctr"/>
            <a:r>
              <a:rPr lang="en-US" sz="1600" dirty="0"/>
              <a:t>UTEP M.A. Student in Communication</a:t>
            </a:r>
          </a:p>
          <a:p>
            <a:pPr algn="ctr"/>
            <a:endParaRPr lang="en-US" sz="1600" dirty="0"/>
          </a:p>
          <a:p>
            <a:pPr algn="ctr"/>
            <a:r>
              <a:rPr lang="en-US" sz="1600" b="1" dirty="0"/>
              <a:t>Maria Torres, Ph.D.</a:t>
            </a:r>
          </a:p>
          <a:p>
            <a:pPr algn="ctr"/>
            <a:r>
              <a:rPr lang="en-US" sz="1600" dirty="0"/>
              <a:t>UTEP Alumna Interdisciplinary Health Sciences</a:t>
            </a:r>
          </a:p>
          <a:p>
            <a:endParaRPr lang="en-US" dirty="0"/>
          </a:p>
          <a:p>
            <a:endParaRPr lang="en-US" dirty="0"/>
          </a:p>
          <a:p>
            <a:endParaRPr lang="en-US" dirty="0"/>
          </a:p>
        </p:txBody>
      </p:sp>
    </p:spTree>
    <p:extLst>
      <p:ext uri="{BB962C8B-B14F-4D97-AF65-F5344CB8AC3E}">
        <p14:creationId xmlns:p14="http://schemas.microsoft.com/office/powerpoint/2010/main" val="4816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Data</a:t>
            </a:r>
            <a:endParaRPr lang="en-US" sz="4000" dirty="0"/>
          </a:p>
        </p:txBody>
      </p:sp>
      <p:sp>
        <p:nvSpPr>
          <p:cNvPr id="3" name="TextBox 2"/>
          <p:cNvSpPr txBox="1"/>
          <p:nvPr/>
        </p:nvSpPr>
        <p:spPr>
          <a:xfrm>
            <a:off x="533400" y="1645146"/>
            <a:ext cx="8229600" cy="2800767"/>
          </a:xfrm>
          <a:prstGeom prst="rect">
            <a:avLst/>
          </a:prstGeom>
          <a:noFill/>
        </p:spPr>
        <p:txBody>
          <a:bodyPr wrap="square" rtlCol="0">
            <a:spAutoFit/>
          </a:bodyPr>
          <a:lstStyle/>
          <a:p>
            <a:pPr algn="just"/>
            <a:r>
              <a:rPr lang="en-US" sz="2800" dirty="0" smtClean="0"/>
              <a:t>Information gained through the research process. Photographs, taken by community members, and their stories describing and explaining the photographs, are the main data collected.</a:t>
            </a:r>
          </a:p>
          <a:p>
            <a:pPr algn="just"/>
            <a:endParaRPr lang="en-US" sz="3200" dirty="0" smtClean="0"/>
          </a:p>
          <a:p>
            <a:pPr algn="just"/>
            <a:r>
              <a:rPr lang="en-US" sz="3200" i="1" dirty="0" smtClean="0"/>
              <a:t>Photographs with explanations!</a:t>
            </a:r>
            <a:endParaRPr lang="en-US" sz="32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Data Collection</a:t>
            </a:r>
            <a:endParaRPr lang="en-US" sz="4000" dirty="0"/>
          </a:p>
        </p:txBody>
      </p:sp>
      <p:sp>
        <p:nvSpPr>
          <p:cNvPr id="3" name="TextBox 2"/>
          <p:cNvSpPr txBox="1"/>
          <p:nvPr/>
        </p:nvSpPr>
        <p:spPr>
          <a:xfrm>
            <a:off x="533400" y="1466195"/>
            <a:ext cx="8229600" cy="3970318"/>
          </a:xfrm>
          <a:prstGeom prst="rect">
            <a:avLst/>
          </a:prstGeom>
          <a:noFill/>
        </p:spPr>
        <p:txBody>
          <a:bodyPr wrap="square" rtlCol="0">
            <a:spAutoFit/>
          </a:bodyPr>
          <a:lstStyle/>
          <a:p>
            <a:pPr algn="just"/>
            <a:r>
              <a:rPr lang="en-US" sz="2800" dirty="0" smtClean="0"/>
              <a:t>The process of gathering information through a variety of activities and events. Taking photographs, participating in group meetings, recording discussions, guided dialogue, exhibition feedback and debriefing. Data collection is ongoing because information is gained right from the beginning until the end.</a:t>
            </a:r>
          </a:p>
          <a:p>
            <a:pPr algn="just"/>
            <a:endParaRPr lang="en-US" sz="2800" i="1" dirty="0" smtClean="0"/>
          </a:p>
          <a:p>
            <a:pPr algn="just"/>
            <a:r>
              <a:rPr lang="en-US" sz="2800" i="1" dirty="0" smtClean="0"/>
              <a:t>Capturing the photos and recording dialogues</a:t>
            </a:r>
            <a:r>
              <a:rPr lang="en-US" sz="2800" dirty="0" smtClean="0">
                <a:solidFill>
                  <a:srgbClr val="C00000"/>
                </a:solidFill>
              </a:rPr>
              <a:t>!</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Coding</a:t>
            </a:r>
            <a:endParaRPr lang="en-US" sz="4000" dirty="0"/>
          </a:p>
        </p:txBody>
      </p:sp>
      <p:sp>
        <p:nvSpPr>
          <p:cNvPr id="3" name="TextBox 2"/>
          <p:cNvSpPr txBox="1"/>
          <p:nvPr/>
        </p:nvSpPr>
        <p:spPr>
          <a:xfrm>
            <a:off x="533400" y="1419285"/>
            <a:ext cx="8229600" cy="3724096"/>
          </a:xfrm>
          <a:prstGeom prst="rect">
            <a:avLst/>
          </a:prstGeom>
          <a:noFill/>
        </p:spPr>
        <p:txBody>
          <a:bodyPr wrap="square" rtlCol="0">
            <a:spAutoFit/>
          </a:bodyPr>
          <a:lstStyle/>
          <a:p>
            <a:pPr algn="just"/>
            <a:r>
              <a:rPr lang="en-US" sz="2800" dirty="0" smtClean="0"/>
              <a:t>Identifying and sorting data into categories of meaningful issues, themes or theories. Takes place through group discussions where participants share photographs and discuss common themes and issues.</a:t>
            </a:r>
          </a:p>
          <a:p>
            <a:pPr algn="just"/>
            <a:endParaRPr lang="en-US" sz="3200" i="1" dirty="0" smtClean="0"/>
          </a:p>
          <a:p>
            <a:pPr algn="just"/>
            <a:r>
              <a:rPr lang="en-US" sz="3200" i="1" dirty="0" smtClean="0"/>
              <a:t>Participants show photographs and tell the themes and issues!</a:t>
            </a:r>
            <a:endParaRPr lang="en-US" sz="32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Contextualizing</a:t>
            </a:r>
            <a:endParaRPr lang="en-US" sz="4000" dirty="0"/>
          </a:p>
        </p:txBody>
      </p:sp>
      <p:sp>
        <p:nvSpPr>
          <p:cNvPr id="3" name="TextBox 2"/>
          <p:cNvSpPr txBox="1"/>
          <p:nvPr/>
        </p:nvSpPr>
        <p:spPr>
          <a:xfrm>
            <a:off x="381000" y="1295400"/>
            <a:ext cx="8382000" cy="4955203"/>
          </a:xfrm>
          <a:prstGeom prst="rect">
            <a:avLst/>
          </a:prstGeom>
          <a:noFill/>
        </p:spPr>
        <p:txBody>
          <a:bodyPr wrap="square" rtlCol="0">
            <a:spAutoFit/>
          </a:bodyPr>
          <a:lstStyle/>
          <a:p>
            <a:pPr algn="just"/>
            <a:r>
              <a:rPr lang="en-US" sz="2400" dirty="0" smtClean="0"/>
              <a:t>Understanding or explaining how something fits within a larger set of circumstances. As participants engage in dialogue with other participants they can voice their individual and group experiences.  </a:t>
            </a:r>
          </a:p>
          <a:p>
            <a:pPr algn="just"/>
            <a:endParaRPr lang="en-US" sz="2400" dirty="0"/>
          </a:p>
          <a:p>
            <a:pPr algn="just"/>
            <a:r>
              <a:rPr lang="en-US" sz="2400" dirty="0" smtClean="0"/>
              <a:t>For example, a photo of a sub-standard apartment can lead to a discussion of a larger context which includes the lack of affordable housing, low wages, social service shelter allowance policies and power relationships between tenants and landlords. </a:t>
            </a:r>
            <a:endParaRPr lang="en-US" sz="2000" dirty="0" smtClean="0"/>
          </a:p>
          <a:p>
            <a:pPr algn="just"/>
            <a:endParaRPr lang="en-US" sz="2000" i="1" dirty="0" smtClean="0"/>
          </a:p>
          <a:p>
            <a:pPr algn="just"/>
            <a:r>
              <a:rPr lang="en-US" sz="2800" i="1" dirty="0" smtClean="0"/>
              <a:t>Problem identification and or meaningful issues and themes!</a:t>
            </a:r>
            <a:endParaRPr lang="en-US" sz="28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Data Analysis</a:t>
            </a:r>
            <a:endParaRPr lang="en-US" sz="4000" dirty="0"/>
          </a:p>
        </p:txBody>
      </p:sp>
      <p:sp>
        <p:nvSpPr>
          <p:cNvPr id="3" name="TextBox 2"/>
          <p:cNvSpPr txBox="1"/>
          <p:nvPr/>
        </p:nvSpPr>
        <p:spPr>
          <a:xfrm>
            <a:off x="533400" y="1530727"/>
            <a:ext cx="8229600" cy="3662541"/>
          </a:xfrm>
          <a:prstGeom prst="rect">
            <a:avLst/>
          </a:prstGeom>
          <a:noFill/>
        </p:spPr>
        <p:txBody>
          <a:bodyPr wrap="square" rtlCol="0">
            <a:spAutoFit/>
          </a:bodyPr>
          <a:lstStyle/>
          <a:p>
            <a:pPr algn="just"/>
            <a:r>
              <a:rPr lang="en-US" sz="2400" dirty="0" smtClean="0"/>
              <a:t>The process of carefully exploring, examining and comparing the data collected. Through data analysis  we develop a better understanding of the issue of concern being addressed. </a:t>
            </a:r>
          </a:p>
          <a:p>
            <a:pPr algn="just"/>
            <a:endParaRPr lang="en-US" sz="2400" dirty="0"/>
          </a:p>
          <a:p>
            <a:pPr algn="just"/>
            <a:r>
              <a:rPr lang="en-US" sz="2400" dirty="0" smtClean="0"/>
              <a:t>By analyzing the data, co-researchers can determine general themes and patterns, and identify how individual issues relate to the experiences of others.</a:t>
            </a:r>
          </a:p>
          <a:p>
            <a:pPr algn="just"/>
            <a:endParaRPr lang="en-US" sz="3200" dirty="0" smtClean="0">
              <a:solidFill>
                <a:srgbClr val="C00000"/>
              </a:solidFill>
            </a:endParaRPr>
          </a:p>
          <a:p>
            <a:pPr algn="just"/>
            <a:r>
              <a:rPr lang="en-US" sz="3200" i="1" dirty="0" smtClean="0"/>
              <a:t>How individual issues relate to others!</a:t>
            </a:r>
            <a:endParaRPr lang="en-US" sz="32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Ethical Guidelines</a:t>
            </a:r>
            <a:endParaRPr lang="en-US" sz="4000" dirty="0"/>
          </a:p>
        </p:txBody>
      </p:sp>
      <p:sp>
        <p:nvSpPr>
          <p:cNvPr id="3" name="TextBox 2"/>
          <p:cNvSpPr txBox="1"/>
          <p:nvPr/>
        </p:nvSpPr>
        <p:spPr>
          <a:xfrm>
            <a:off x="533400" y="1642170"/>
            <a:ext cx="8229600" cy="2677656"/>
          </a:xfrm>
          <a:prstGeom prst="rect">
            <a:avLst/>
          </a:prstGeom>
          <a:noFill/>
        </p:spPr>
        <p:txBody>
          <a:bodyPr wrap="square" rtlCol="0">
            <a:spAutoFit/>
          </a:bodyPr>
          <a:lstStyle/>
          <a:p>
            <a:pPr algn="just"/>
            <a:r>
              <a:rPr lang="en-US" sz="2800" dirty="0" smtClean="0"/>
              <a:t>All research is governed by strict ethical considerations and guidelines. Researchers are expected to do no harm through research activities. The ethical principles ensure that participants and other individuals or groups are not harmed as a result of activities.</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620000" cy="707886"/>
          </a:xfrm>
          <a:prstGeom prst="rect">
            <a:avLst/>
          </a:prstGeom>
          <a:noFill/>
        </p:spPr>
        <p:txBody>
          <a:bodyPr wrap="square" rtlCol="0">
            <a:spAutoFit/>
          </a:bodyPr>
          <a:lstStyle/>
          <a:p>
            <a:pPr algn="ctr"/>
            <a:r>
              <a:rPr lang="en-US" sz="4000" b="1" dirty="0" smtClean="0"/>
              <a:t>Informed Consent</a:t>
            </a:r>
            <a:endParaRPr lang="en-US" sz="4000" dirty="0"/>
          </a:p>
        </p:txBody>
      </p:sp>
      <p:sp>
        <p:nvSpPr>
          <p:cNvPr id="3" name="TextBox 2"/>
          <p:cNvSpPr txBox="1"/>
          <p:nvPr/>
        </p:nvSpPr>
        <p:spPr>
          <a:xfrm>
            <a:off x="533400" y="1642170"/>
            <a:ext cx="8229600" cy="3785652"/>
          </a:xfrm>
          <a:prstGeom prst="rect">
            <a:avLst/>
          </a:prstGeom>
          <a:noFill/>
        </p:spPr>
        <p:txBody>
          <a:bodyPr wrap="square" rtlCol="0">
            <a:spAutoFit/>
          </a:bodyPr>
          <a:lstStyle/>
          <a:p>
            <a:pPr algn="just"/>
            <a:r>
              <a:rPr lang="en-US" sz="2400" dirty="0" smtClean="0"/>
              <a:t>Agreement to do something or allow something based on having all the facts and being educated on risks and benefits. </a:t>
            </a:r>
          </a:p>
          <a:p>
            <a:pPr algn="just"/>
            <a:endParaRPr lang="en-US" sz="2400" dirty="0"/>
          </a:p>
          <a:p>
            <a:pPr algn="just"/>
            <a:r>
              <a:rPr lang="en-US" sz="2400" dirty="0" smtClean="0"/>
              <a:t>Participants must be educated about the complete process, the multiple roles and responsibilities and the advantages and the possible risks of participation. </a:t>
            </a:r>
          </a:p>
          <a:p>
            <a:pPr algn="just"/>
            <a:endParaRPr lang="en-US" sz="2400" dirty="0"/>
          </a:p>
          <a:p>
            <a:pPr algn="just"/>
            <a:r>
              <a:rPr lang="en-US" sz="2400" dirty="0" smtClean="0"/>
              <a:t>Only then, once fully aware can community members agree to participate.</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solidFill>
                  <a:schemeClr val="tx1"/>
                </a:solidFill>
              </a:rPr>
              <a:t>Key Concepts</a:t>
            </a:r>
            <a:endParaRPr lang="en-US" dirty="0">
              <a:solidFill>
                <a:schemeClr val="tx1"/>
              </a:solidFill>
            </a:endParaRPr>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pPr marL="457200" indent="-457200">
              <a:buFont typeface="+mj-lt"/>
              <a:buAutoNum type="arabicPeriod"/>
            </a:pPr>
            <a:endParaRPr lang="en-US" sz="2400" dirty="0" smtClean="0"/>
          </a:p>
          <a:p>
            <a:pPr marL="914400" lvl="1" indent="-457200" algn="just">
              <a:buFont typeface="+mj-lt"/>
              <a:buAutoNum type="arabicPeriod"/>
            </a:pPr>
            <a:r>
              <a:rPr lang="en-US" dirty="0" smtClean="0"/>
              <a:t>Images teach</a:t>
            </a:r>
          </a:p>
          <a:p>
            <a:pPr marL="914400" lvl="1" indent="-457200" algn="just">
              <a:buFont typeface="+mj-lt"/>
              <a:buAutoNum type="arabicPeriod"/>
            </a:pPr>
            <a:endParaRPr lang="en-US" dirty="0" smtClean="0"/>
          </a:p>
          <a:p>
            <a:pPr marL="914400" lvl="1" indent="-457200" algn="just">
              <a:buFont typeface="+mj-lt"/>
              <a:buAutoNum type="arabicPeriod"/>
            </a:pPr>
            <a:r>
              <a:rPr lang="en-US" dirty="0" smtClean="0"/>
              <a:t>Pictures can Influence policy</a:t>
            </a:r>
          </a:p>
          <a:p>
            <a:pPr marL="914400" lvl="1" indent="-457200" algn="just">
              <a:buFont typeface="+mj-lt"/>
              <a:buAutoNum type="arabicPeriod"/>
            </a:pPr>
            <a:endParaRPr lang="en-US" dirty="0" smtClean="0"/>
          </a:p>
          <a:p>
            <a:pPr marL="914400" lvl="1" indent="-457200" algn="just">
              <a:buFont typeface="+mj-lt"/>
              <a:buAutoNum type="arabicPeriod"/>
            </a:pPr>
            <a:r>
              <a:rPr lang="en-US" dirty="0" smtClean="0"/>
              <a:t>Community members ought to participate in shaping public policy</a:t>
            </a:r>
          </a:p>
          <a:p>
            <a:pPr marL="914400" lvl="1" indent="-457200" algn="just">
              <a:buFont typeface="+mj-lt"/>
              <a:buAutoNum type="arabicPeriod"/>
            </a:pPr>
            <a:endParaRPr lang="en-US" dirty="0" smtClean="0"/>
          </a:p>
          <a:p>
            <a:pPr marL="914400" lvl="1" indent="-457200" algn="just">
              <a:buFont typeface="+mj-lt"/>
              <a:buAutoNum type="arabicPeriod"/>
            </a:pPr>
            <a:r>
              <a:rPr lang="en-US" dirty="0" smtClean="0"/>
              <a:t>Influential policy-makers must be the audience to the     perspectives of community members</a:t>
            </a:r>
          </a:p>
          <a:p>
            <a:pPr marL="914400" lvl="1" indent="-457200" algn="just">
              <a:buFont typeface="+mj-lt"/>
              <a:buAutoNum type="arabicPeriod"/>
            </a:pPr>
            <a:endParaRPr lang="en-US" dirty="0" smtClean="0"/>
          </a:p>
          <a:p>
            <a:pPr marL="914400" lvl="1" indent="-457200" algn="just">
              <a:buFont typeface="+mj-lt"/>
              <a:buAutoNum type="arabicPeriod"/>
            </a:pPr>
            <a:r>
              <a:rPr lang="en-US" dirty="0" err="1" smtClean="0"/>
              <a:t>Photovoice</a:t>
            </a:r>
            <a:r>
              <a:rPr lang="en-US" dirty="0" smtClean="0"/>
              <a:t> emphasizes individual and community action</a:t>
            </a:r>
          </a:p>
          <a:p>
            <a:pPr lvl="1" algn="just">
              <a:buFont typeface="Arial" pitchFamily="34" charset="0"/>
              <a:buChar char="•"/>
            </a:pPr>
            <a:endParaRPr lang="en-US" sz="2400" dirty="0"/>
          </a:p>
          <a:p>
            <a:pPr marL="457200" lvl="1" indent="0" algn="just"/>
            <a:endParaRPr lang="en-US" sz="2400" dirty="0" smtClean="0"/>
          </a:p>
          <a:p>
            <a:pPr marL="457200" lvl="1" indent="0" algn="just"/>
            <a:r>
              <a:rPr lang="en-US" sz="2100" dirty="0" smtClean="0"/>
              <a:t>(</a:t>
            </a:r>
            <a:r>
              <a:rPr lang="en-US" sz="2100" dirty="0"/>
              <a:t>Wang, 1999; Wang &amp; Pies, </a:t>
            </a:r>
            <a:r>
              <a:rPr lang="en-US" sz="2100" dirty="0" smtClean="0"/>
              <a:t>2004; Moya, Chavez-</a:t>
            </a:r>
            <a:r>
              <a:rPr lang="en-US" sz="2100" dirty="0" err="1" smtClean="0"/>
              <a:t>Baray</a:t>
            </a:r>
            <a:r>
              <a:rPr lang="en-US" sz="2100" dirty="0" smtClean="0"/>
              <a:t>, &amp; Martinez, 2014).</a:t>
            </a:r>
            <a:endParaRPr lang="en-US" sz="2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858000" cy="762000"/>
          </a:xfrm>
        </p:spPr>
        <p:txBody>
          <a:bodyPr>
            <a:normAutofit fontScale="90000"/>
          </a:bodyPr>
          <a:lstStyle/>
          <a:p>
            <a:r>
              <a:rPr lang="en-US" sz="3100" b="1" dirty="0" smtClean="0">
                <a:solidFill>
                  <a:schemeClr val="tx1"/>
                </a:solidFill>
              </a:rPr>
              <a:t>STEPS IN THE PHOTOVOICE METHOD </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pic>
        <p:nvPicPr>
          <p:cNvPr id="4098" name="Picture 2"/>
          <p:cNvPicPr>
            <a:picLocks noChangeAspect="1" noChangeArrowheads="1"/>
          </p:cNvPicPr>
          <p:nvPr/>
        </p:nvPicPr>
        <p:blipFill>
          <a:blip r:embed="rId3" cstate="print">
            <a:alphaModFix amt="82000"/>
            <a:extLst>
              <a:ext uri="{BEBA8EAE-BF5A-486C-A8C5-ECC9F3942E4B}">
                <a14:imgProps xmlns:a14="http://schemas.microsoft.com/office/drawing/2010/main">
                  <a14:imgLayer r:embed="rId4">
                    <a14:imgEffect>
                      <a14:colorTemperature colorTemp="5300"/>
                    </a14:imgEffect>
                  </a14:imgLayer>
                </a14:imgProps>
              </a:ext>
            </a:extLst>
          </a:blip>
          <a:srcRect/>
          <a:stretch>
            <a:fillRect/>
          </a:stretch>
        </p:blipFill>
        <p:spPr bwMode="auto">
          <a:xfrm>
            <a:off x="533400" y="1295400"/>
            <a:ext cx="8077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90600" y="42863"/>
            <a:ext cx="5486400" cy="795337"/>
          </a:xfrm>
          <a:prstGeom prst="rect">
            <a:avLst/>
          </a:prstGeom>
          <a:noFill/>
          <a:ln w="9525">
            <a:noFill/>
            <a:miter lim="800000"/>
            <a:headEnd/>
            <a:tailEnd/>
          </a:ln>
        </p:spPr>
        <p:txBody>
          <a:bodyPr anchor="ctr"/>
          <a:lstStyle/>
          <a:p>
            <a:r>
              <a:rPr lang="en-US" sz="3200" b="1" dirty="0">
                <a:latin typeface="Century Gothic" pitchFamily="34" charset="0"/>
              </a:rPr>
              <a:t>Framing </a:t>
            </a:r>
            <a:r>
              <a:rPr lang="en-US" sz="3200" b="1" dirty="0" smtClean="0">
                <a:latin typeface="Century Gothic" pitchFamily="34" charset="0"/>
              </a:rPr>
              <a:t>the First Questions</a:t>
            </a:r>
            <a:endParaRPr lang="en-US" sz="3200" b="1" dirty="0">
              <a:latin typeface="Century Gothic" pitchFamily="34" charset="0"/>
            </a:endParaRPr>
          </a:p>
        </p:txBody>
      </p:sp>
      <p:sp>
        <p:nvSpPr>
          <p:cNvPr id="35843" name="Rectangle 5"/>
          <p:cNvSpPr>
            <a:spLocks noChangeArrowheads="1"/>
          </p:cNvSpPr>
          <p:nvPr/>
        </p:nvSpPr>
        <p:spPr bwMode="auto">
          <a:xfrm>
            <a:off x="396875" y="1476375"/>
            <a:ext cx="8318500" cy="4378325"/>
          </a:xfrm>
          <a:prstGeom prst="rect">
            <a:avLst/>
          </a:prstGeom>
          <a:noFill/>
          <a:ln w="9525">
            <a:noFill/>
            <a:miter lim="800000"/>
            <a:headEnd/>
            <a:tailEnd/>
          </a:ln>
        </p:spPr>
        <p:txBody>
          <a:bodyPr lIns="91436" tIns="45718" rIns="91436" bIns="45718">
            <a:spAutoFit/>
          </a:bodyPr>
          <a:lstStyle/>
          <a:p>
            <a:pPr marL="508000" indent="-508000">
              <a:spcBef>
                <a:spcPct val="20000"/>
              </a:spcBef>
              <a:buFont typeface="Wingdings" pitchFamily="2" charset="2"/>
              <a:buChar char="Ø"/>
            </a:pPr>
            <a:r>
              <a:rPr lang="en-US" sz="3200" dirty="0"/>
              <a:t>Who are the </a:t>
            </a:r>
            <a:r>
              <a:rPr lang="en-US" sz="3200" b="1" dirty="0">
                <a:solidFill>
                  <a:srgbClr val="FF0000"/>
                </a:solidFill>
              </a:rPr>
              <a:t>people</a:t>
            </a:r>
            <a:r>
              <a:rPr lang="en-US" sz="3200" dirty="0"/>
              <a:t> that make up our community?</a:t>
            </a:r>
          </a:p>
          <a:p>
            <a:pPr marL="508000" indent="-508000">
              <a:spcBef>
                <a:spcPct val="20000"/>
              </a:spcBef>
              <a:buFont typeface="Wingdings" pitchFamily="2" charset="2"/>
              <a:buChar char="Ø"/>
            </a:pPr>
            <a:endParaRPr lang="en-US" sz="3200" dirty="0"/>
          </a:p>
          <a:p>
            <a:pPr marL="508000" indent="-508000">
              <a:spcBef>
                <a:spcPct val="20000"/>
              </a:spcBef>
              <a:buFont typeface="Wingdings" pitchFamily="2" charset="2"/>
              <a:buChar char="Ø"/>
            </a:pPr>
            <a:r>
              <a:rPr lang="en-US" sz="3200" dirty="0"/>
              <a:t>What are the natural and human-made </a:t>
            </a:r>
            <a:r>
              <a:rPr lang="en-US" sz="3200" b="1" dirty="0">
                <a:solidFill>
                  <a:srgbClr val="FF0000"/>
                </a:solidFill>
              </a:rPr>
              <a:t>features</a:t>
            </a:r>
            <a:r>
              <a:rPr lang="en-US" sz="3200" dirty="0"/>
              <a:t> of our community?</a:t>
            </a:r>
          </a:p>
          <a:p>
            <a:pPr marL="508000" indent="-508000">
              <a:spcBef>
                <a:spcPct val="20000"/>
              </a:spcBef>
              <a:buFont typeface="Wingdings" pitchFamily="2" charset="2"/>
              <a:buChar char="Ø"/>
            </a:pPr>
            <a:endParaRPr lang="en-US" sz="3200" dirty="0"/>
          </a:p>
          <a:p>
            <a:pPr marL="508000" indent="-508000">
              <a:spcBef>
                <a:spcPct val="20000"/>
              </a:spcBef>
              <a:buFont typeface="Wingdings" pitchFamily="2" charset="2"/>
              <a:buChar char="Ø"/>
            </a:pPr>
            <a:r>
              <a:rPr lang="en-US" sz="3200" dirty="0"/>
              <a:t>What </a:t>
            </a:r>
            <a:r>
              <a:rPr lang="en-US" sz="3200" b="1" dirty="0">
                <a:solidFill>
                  <a:srgbClr val="FF0000"/>
                </a:solidFill>
              </a:rPr>
              <a:t>social systems</a:t>
            </a:r>
            <a:r>
              <a:rPr lang="en-US" sz="3200" dirty="0"/>
              <a:t> make up our community?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133600" y="42863"/>
            <a:ext cx="7010400" cy="795337"/>
          </a:xfrm>
          <a:prstGeom prst="rect">
            <a:avLst/>
          </a:prstGeom>
          <a:noFill/>
          <a:ln w="9525">
            <a:noFill/>
            <a:miter lim="800000"/>
            <a:headEnd/>
            <a:tailEnd/>
          </a:ln>
        </p:spPr>
        <p:txBody>
          <a:bodyPr anchor="ctr"/>
          <a:lstStyle/>
          <a:p>
            <a:r>
              <a:rPr lang="es-MX" sz="3200" b="1" dirty="0" err="1" smtClean="0">
                <a:latin typeface="Century Gothic" pitchFamily="34" charset="0"/>
              </a:rPr>
              <a:t>Objective</a:t>
            </a:r>
            <a:r>
              <a:rPr lang="es-MX" sz="3200" b="1" dirty="0" smtClean="0">
                <a:latin typeface="Century Gothic" pitchFamily="34" charset="0"/>
              </a:rPr>
              <a:t>:</a:t>
            </a:r>
            <a:endParaRPr lang="en-US" sz="3200" b="1" dirty="0">
              <a:latin typeface="Century Gothic" pitchFamily="34" charset="0"/>
            </a:endParaRPr>
          </a:p>
        </p:txBody>
      </p:sp>
      <p:sp>
        <p:nvSpPr>
          <p:cNvPr id="5123" name="Rectangle 6"/>
          <p:cNvSpPr>
            <a:spLocks noChangeArrowheads="1"/>
          </p:cNvSpPr>
          <p:nvPr/>
        </p:nvSpPr>
        <p:spPr bwMode="auto">
          <a:xfrm>
            <a:off x="274638" y="1087438"/>
            <a:ext cx="8559800" cy="6561792"/>
          </a:xfrm>
          <a:prstGeom prst="rect">
            <a:avLst/>
          </a:prstGeom>
          <a:noFill/>
          <a:ln w="9525">
            <a:noFill/>
            <a:miter lim="800000"/>
            <a:headEnd/>
            <a:tailEnd/>
          </a:ln>
        </p:spPr>
        <p:txBody>
          <a:bodyPr wrap="square" lIns="91436" tIns="45718" rIns="91436" bIns="45718">
            <a:spAutoFit/>
          </a:bodyPr>
          <a:lstStyle/>
          <a:p>
            <a:pPr marL="406400" indent="-406400">
              <a:spcBef>
                <a:spcPct val="50000"/>
              </a:spcBef>
            </a:pPr>
            <a:endParaRPr lang="en-US" sz="2800" b="1" dirty="0" smtClean="0">
              <a:solidFill>
                <a:srgbClr val="3333CC"/>
              </a:solidFill>
            </a:endParaRPr>
          </a:p>
          <a:p>
            <a:pPr marL="406400" indent="-406400">
              <a:spcBef>
                <a:spcPct val="50000"/>
              </a:spcBef>
            </a:pPr>
            <a:r>
              <a:rPr lang="en-US" sz="2800" b="1" dirty="0" smtClean="0">
                <a:solidFill>
                  <a:srgbClr val="3333CC"/>
                </a:solidFill>
              </a:rPr>
              <a:t>By </a:t>
            </a:r>
            <a:r>
              <a:rPr lang="en-US" sz="2800" b="1" dirty="0">
                <a:solidFill>
                  <a:srgbClr val="3333CC"/>
                </a:solidFill>
              </a:rPr>
              <a:t>the end of </a:t>
            </a:r>
            <a:r>
              <a:rPr lang="en-US" sz="2800" b="1" dirty="0" smtClean="0">
                <a:solidFill>
                  <a:srgbClr val="3333CC"/>
                </a:solidFill>
              </a:rPr>
              <a:t>the session, </a:t>
            </a:r>
            <a:r>
              <a:rPr lang="en-US" sz="2800" b="1" dirty="0">
                <a:solidFill>
                  <a:srgbClr val="3333CC"/>
                </a:solidFill>
              </a:rPr>
              <a:t>you will be able to:</a:t>
            </a:r>
          </a:p>
          <a:p>
            <a:pPr marL="406400" indent="-406400">
              <a:spcBef>
                <a:spcPct val="35000"/>
              </a:spcBef>
              <a:buFont typeface="Wingdings" pitchFamily="2" charset="2"/>
              <a:buChar char="ü"/>
            </a:pPr>
            <a:r>
              <a:rPr lang="en-US" sz="2400" dirty="0"/>
              <a:t>Describe the goals of </a:t>
            </a:r>
            <a:r>
              <a:rPr lang="en-US" sz="2400" dirty="0" err="1" smtClean="0"/>
              <a:t>Photovoice</a:t>
            </a:r>
            <a:endParaRPr lang="en-US" sz="2400" dirty="0"/>
          </a:p>
          <a:p>
            <a:pPr marL="406400" indent="-406400">
              <a:spcBef>
                <a:spcPct val="35000"/>
              </a:spcBef>
              <a:buFont typeface="Wingdings" pitchFamily="2" charset="2"/>
              <a:buChar char="ü"/>
            </a:pPr>
            <a:r>
              <a:rPr lang="en-US" sz="2400" dirty="0"/>
              <a:t>Explain </a:t>
            </a:r>
            <a:r>
              <a:rPr lang="en-US" sz="2400" dirty="0" smtClean="0"/>
              <a:t>the methodology </a:t>
            </a:r>
          </a:p>
          <a:p>
            <a:pPr marL="406400" indent="-406400">
              <a:spcBef>
                <a:spcPct val="35000"/>
              </a:spcBef>
              <a:buFont typeface="Wingdings" pitchFamily="2" charset="2"/>
              <a:buChar char="ü"/>
            </a:pPr>
            <a:r>
              <a:rPr lang="en-US" sz="2400" dirty="0" smtClean="0"/>
              <a:t>Explore the use of Voices and Images to create community change </a:t>
            </a:r>
          </a:p>
          <a:p>
            <a:pPr algn="ctr">
              <a:spcBef>
                <a:spcPct val="35000"/>
              </a:spcBef>
            </a:pPr>
            <a:r>
              <a:rPr lang="en-US" sz="2400" dirty="0" smtClean="0"/>
              <a:t>In summary, Voices and Images is about:</a:t>
            </a:r>
          </a:p>
          <a:p>
            <a:pPr marL="406400" indent="-406400" algn="ctr"/>
            <a:r>
              <a:rPr lang="en-US" sz="2400" b="1" i="1" dirty="0" smtClean="0">
                <a:solidFill>
                  <a:srgbClr val="0000CC"/>
                </a:solidFill>
                <a:latin typeface="Berlin Sans FB Demi" pitchFamily="34" charset="0"/>
              </a:rPr>
              <a:t>  </a:t>
            </a:r>
          </a:p>
          <a:p>
            <a:pPr marL="406400" indent="-406400" algn="ctr"/>
            <a:r>
              <a:rPr lang="en-US" sz="2400" b="1" i="1" dirty="0" smtClean="0">
                <a:solidFill>
                  <a:srgbClr val="0000CC"/>
                </a:solidFill>
                <a:latin typeface="Berlin Sans FB Demi" pitchFamily="34" charset="0"/>
              </a:rPr>
              <a:t>SHARING PICTURES, </a:t>
            </a:r>
          </a:p>
          <a:p>
            <a:pPr marL="406400" indent="-406400" algn="ctr"/>
            <a:r>
              <a:rPr lang="en-US" sz="2400" b="1" i="1" dirty="0" smtClean="0">
                <a:solidFill>
                  <a:srgbClr val="0000CC"/>
                </a:solidFill>
                <a:latin typeface="Berlin Sans FB Demi" pitchFamily="34" charset="0"/>
              </a:rPr>
              <a:t>TELLING STORIES, </a:t>
            </a:r>
          </a:p>
          <a:p>
            <a:pPr marL="406400" indent="-406400" algn="ctr"/>
            <a:r>
              <a:rPr lang="en-US" sz="2400" b="1" i="1" dirty="0" smtClean="0">
                <a:solidFill>
                  <a:srgbClr val="0000CC"/>
                </a:solidFill>
                <a:latin typeface="Berlin Sans FB Demi" pitchFamily="34" charset="0"/>
              </a:rPr>
              <a:t>EMPOWERING PEOPLE, </a:t>
            </a:r>
          </a:p>
          <a:p>
            <a:pPr marL="406400" indent="-406400" algn="ctr"/>
            <a:r>
              <a:rPr lang="en-US" sz="2400" b="1" i="1" dirty="0" smtClean="0">
                <a:solidFill>
                  <a:srgbClr val="0000CC"/>
                </a:solidFill>
                <a:latin typeface="Berlin Sans FB Demi" pitchFamily="34" charset="0"/>
              </a:rPr>
              <a:t>AND CHANGING COMMUNITIES </a:t>
            </a:r>
            <a:endParaRPr lang="en-US" sz="2400" i="1" dirty="0" smtClean="0">
              <a:solidFill>
                <a:srgbClr val="0000CC"/>
              </a:solidFill>
              <a:latin typeface="Berlin Sans FB Demi" pitchFamily="34" charset="0"/>
            </a:endParaRPr>
          </a:p>
          <a:p>
            <a:pPr marL="406400" indent="-406400">
              <a:spcBef>
                <a:spcPct val="35000"/>
              </a:spcBef>
              <a:spcAft>
                <a:spcPct val="50000"/>
              </a:spcAft>
              <a:buFont typeface="Wingdings" pitchFamily="2" charset="2"/>
              <a:buChar char="ü"/>
            </a:pPr>
            <a:endParaRPr lang="en-US" sz="2400" dirty="0" smtClean="0"/>
          </a:p>
          <a:p>
            <a:pPr marL="406400" indent="-406400">
              <a:spcBef>
                <a:spcPct val="35000"/>
              </a:spcBef>
              <a:spcAft>
                <a:spcPct val="50000"/>
              </a:spcAft>
            </a:pPr>
            <a:endParaRPr lang="en-US" sz="24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52400"/>
            <a:ext cx="8153400" cy="795337"/>
          </a:xfrm>
          <a:prstGeom prst="rect">
            <a:avLst/>
          </a:prstGeom>
          <a:noFill/>
          <a:ln w="9525">
            <a:noFill/>
            <a:miter lim="800000"/>
            <a:headEnd/>
            <a:tailEnd/>
          </a:ln>
        </p:spPr>
        <p:txBody>
          <a:bodyPr anchor="ctr"/>
          <a:lstStyle/>
          <a:p>
            <a:r>
              <a:rPr lang="es-MX" sz="3600" b="1" dirty="0" err="1">
                <a:latin typeface="Century Gothic" pitchFamily="34" charset="0"/>
              </a:rPr>
              <a:t>Describing</a:t>
            </a:r>
            <a:r>
              <a:rPr lang="es-MX" sz="3600" b="1" dirty="0">
                <a:latin typeface="Century Gothic" pitchFamily="34" charset="0"/>
              </a:rPr>
              <a:t> </a:t>
            </a:r>
            <a:r>
              <a:rPr lang="es-MX" sz="3600" b="1" dirty="0" err="1">
                <a:latin typeface="Century Gothic" pitchFamily="34" charset="0"/>
              </a:rPr>
              <a:t>the</a:t>
            </a:r>
            <a:r>
              <a:rPr lang="es-MX" sz="3600" b="1" dirty="0">
                <a:latin typeface="Century Gothic" pitchFamily="34" charset="0"/>
              </a:rPr>
              <a:t> </a:t>
            </a:r>
            <a:r>
              <a:rPr lang="es-MX" sz="3600" b="1" dirty="0" err="1" smtClean="0">
                <a:latin typeface="Century Gothic" pitchFamily="34" charset="0"/>
              </a:rPr>
              <a:t>Story</a:t>
            </a:r>
            <a:endParaRPr lang="en-US" sz="2000" b="1" dirty="0">
              <a:latin typeface="Century Gothic" pitchFamily="34" charset="0"/>
            </a:endParaRPr>
          </a:p>
        </p:txBody>
      </p:sp>
      <p:sp>
        <p:nvSpPr>
          <p:cNvPr id="39939" name="Rectangle 5"/>
          <p:cNvSpPr>
            <a:spLocks noChangeArrowheads="1"/>
          </p:cNvSpPr>
          <p:nvPr/>
        </p:nvSpPr>
        <p:spPr bwMode="auto">
          <a:xfrm>
            <a:off x="496888" y="1295400"/>
            <a:ext cx="8128000" cy="4724366"/>
          </a:xfrm>
          <a:prstGeom prst="rect">
            <a:avLst/>
          </a:prstGeom>
          <a:noFill/>
          <a:ln w="9525">
            <a:noFill/>
            <a:miter lim="800000"/>
            <a:headEnd/>
            <a:tailEnd/>
          </a:ln>
        </p:spPr>
        <p:txBody>
          <a:bodyPr wrap="square" lIns="91436" tIns="45718" rIns="91436" bIns="45718">
            <a:spAutoFit/>
          </a:bodyPr>
          <a:lstStyle/>
          <a:p>
            <a:r>
              <a:rPr lang="en-US" sz="2000" dirty="0"/>
              <a:t>What do you </a:t>
            </a:r>
            <a:r>
              <a:rPr lang="en-US" sz="2000" b="1" dirty="0">
                <a:solidFill>
                  <a:srgbClr val="FF0000"/>
                </a:solidFill>
              </a:rPr>
              <a:t>See</a:t>
            </a:r>
            <a:r>
              <a:rPr lang="en-US" sz="2000" dirty="0"/>
              <a:t> here?</a:t>
            </a:r>
          </a:p>
          <a:p>
            <a:r>
              <a:rPr lang="en-US" sz="2000" b="1" i="1" dirty="0"/>
              <a:t>Pretend someone can’t see the picture </a:t>
            </a:r>
          </a:p>
          <a:p>
            <a:r>
              <a:rPr lang="en-US" sz="2000" dirty="0"/>
              <a:t/>
            </a:r>
            <a:br>
              <a:rPr lang="en-US" sz="2000" dirty="0"/>
            </a:br>
            <a:r>
              <a:rPr lang="en-US" sz="2000" dirty="0"/>
              <a:t>What is really </a:t>
            </a:r>
            <a:r>
              <a:rPr lang="en-US" sz="2000" b="1" dirty="0">
                <a:solidFill>
                  <a:srgbClr val="FF0000"/>
                </a:solidFill>
              </a:rPr>
              <a:t>Happening</a:t>
            </a:r>
            <a:r>
              <a:rPr lang="en-US" sz="2000" dirty="0"/>
              <a:t>?</a:t>
            </a:r>
          </a:p>
          <a:p>
            <a:r>
              <a:rPr lang="en-US" sz="2000" b="1" i="1" dirty="0"/>
              <a:t>Actions and feelings in the picture</a:t>
            </a:r>
          </a:p>
          <a:p>
            <a:r>
              <a:rPr lang="en-US" sz="2000" dirty="0"/>
              <a:t/>
            </a:r>
            <a:br>
              <a:rPr lang="en-US" sz="2000" dirty="0"/>
            </a:br>
            <a:r>
              <a:rPr lang="en-US" sz="2000" dirty="0"/>
              <a:t>How does this relate to </a:t>
            </a:r>
            <a:r>
              <a:rPr lang="en-US" sz="2000" b="1" dirty="0">
                <a:solidFill>
                  <a:srgbClr val="FF0000"/>
                </a:solidFill>
              </a:rPr>
              <a:t>Our</a:t>
            </a:r>
            <a:r>
              <a:rPr lang="en-US" sz="2000" dirty="0"/>
              <a:t> lives? </a:t>
            </a:r>
          </a:p>
          <a:p>
            <a:r>
              <a:rPr lang="en-US" sz="2000" b="1" i="1" dirty="0"/>
              <a:t>Your feelings and how your experiences are similar or different</a:t>
            </a:r>
          </a:p>
          <a:p>
            <a:r>
              <a:rPr lang="en-US" sz="2000" b="1" dirty="0">
                <a:solidFill>
                  <a:srgbClr val="FF0000"/>
                </a:solidFill>
              </a:rPr>
              <a:t/>
            </a:r>
            <a:br>
              <a:rPr lang="en-US" sz="2000" b="1" dirty="0">
                <a:solidFill>
                  <a:srgbClr val="FF0000"/>
                </a:solidFill>
              </a:rPr>
            </a:br>
            <a:r>
              <a:rPr lang="en-US" sz="2000" b="1" dirty="0">
                <a:solidFill>
                  <a:srgbClr val="FF0000"/>
                </a:solidFill>
              </a:rPr>
              <a:t>Why </a:t>
            </a:r>
            <a:r>
              <a:rPr lang="en-US" sz="2000" dirty="0"/>
              <a:t>does this situation, concern, or strength </a:t>
            </a:r>
            <a:r>
              <a:rPr lang="en-US" sz="2000" b="1" dirty="0">
                <a:solidFill>
                  <a:srgbClr val="FF0000"/>
                </a:solidFill>
              </a:rPr>
              <a:t>Exist</a:t>
            </a:r>
            <a:r>
              <a:rPr lang="en-US" sz="2000" dirty="0"/>
              <a:t>?</a:t>
            </a:r>
          </a:p>
          <a:p>
            <a:r>
              <a:rPr lang="en-US" sz="2000" b="1" i="1" dirty="0"/>
              <a:t>Underlying meaning and impacts on you and community</a:t>
            </a:r>
          </a:p>
          <a:p>
            <a:r>
              <a:rPr lang="en-US" sz="2000" dirty="0"/>
              <a:t/>
            </a:r>
            <a:br>
              <a:rPr lang="en-US" sz="2000" dirty="0"/>
            </a:br>
            <a:r>
              <a:rPr lang="en-US" sz="2000" dirty="0"/>
              <a:t>What can we </a:t>
            </a:r>
            <a:r>
              <a:rPr lang="en-US" sz="2000" b="1" dirty="0">
                <a:solidFill>
                  <a:srgbClr val="FF0000"/>
                </a:solidFill>
              </a:rPr>
              <a:t>Do</a:t>
            </a:r>
            <a:r>
              <a:rPr lang="en-US" sz="2000" dirty="0"/>
              <a:t> about it? </a:t>
            </a:r>
          </a:p>
          <a:p>
            <a:r>
              <a:rPr lang="en-US" sz="2000" b="1" i="1" dirty="0"/>
              <a:t>Actions to be taken to solve problems or build upon </a:t>
            </a:r>
            <a:r>
              <a:rPr lang="en-US" sz="2000" b="1" i="1" dirty="0" smtClean="0"/>
              <a:t>strengths</a:t>
            </a:r>
          </a:p>
          <a:p>
            <a:endParaRPr lang="en-US" sz="2100" b="1" i="1" dirty="0"/>
          </a:p>
        </p:txBody>
      </p:sp>
      <p:sp>
        <p:nvSpPr>
          <p:cNvPr id="4" name="Rectangle 3"/>
          <p:cNvSpPr/>
          <p:nvPr/>
        </p:nvSpPr>
        <p:spPr>
          <a:xfrm>
            <a:off x="914400" y="5638800"/>
            <a:ext cx="7848600" cy="707886"/>
          </a:xfrm>
          <a:prstGeom prst="rect">
            <a:avLst/>
          </a:prstGeom>
        </p:spPr>
        <p:txBody>
          <a:bodyPr wrap="square">
            <a:spAutoFit/>
          </a:bodyPr>
          <a:lstStyle/>
          <a:p>
            <a:pPr marL="623888" indent="-623888"/>
            <a:endParaRPr lang="en-US" sz="1200" dirty="0" smtClean="0"/>
          </a:p>
          <a:p>
            <a:pPr marL="623888" indent="-623888"/>
            <a:r>
              <a:rPr lang="en-US" sz="1200" dirty="0" smtClean="0"/>
              <a:t>	</a:t>
            </a:r>
            <a:r>
              <a:rPr lang="en-US" sz="1400" i="1" dirty="0" smtClean="0"/>
              <a:t>Develop by Nina </a:t>
            </a:r>
            <a:r>
              <a:rPr lang="en-US" sz="1400" i="1" dirty="0" err="1" smtClean="0"/>
              <a:t>Wallerstein</a:t>
            </a:r>
            <a:r>
              <a:rPr lang="en-US" sz="1400" i="1" dirty="0" smtClean="0"/>
              <a:t> and Edward Bernstein and adapted for use in </a:t>
            </a:r>
            <a:r>
              <a:rPr lang="en-US" sz="1400" i="1" dirty="0" err="1" smtClean="0"/>
              <a:t>Photovoice</a:t>
            </a:r>
            <a:r>
              <a:rPr lang="en-US" sz="1400" i="1" dirty="0" smtClean="0"/>
              <a:t> by Caroline Wang and Mary Ann Burris. Translated to Spanish by Eva Moya (2008)</a:t>
            </a:r>
            <a:endParaRPr lang="en-US" sz="1400" i="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1905000" y="71438"/>
            <a:ext cx="7239000" cy="795337"/>
          </a:xfrm>
          <a:prstGeom prst="rect">
            <a:avLst/>
          </a:prstGeom>
          <a:noFill/>
          <a:ln w="9525">
            <a:noFill/>
            <a:miter lim="800000"/>
            <a:headEnd/>
            <a:tailEnd/>
          </a:ln>
        </p:spPr>
        <p:txBody>
          <a:bodyPr anchor="ctr"/>
          <a:lstStyle/>
          <a:p>
            <a:r>
              <a:rPr lang="es-MX" sz="3600" b="1" dirty="0" err="1">
                <a:solidFill>
                  <a:prstClr val="black"/>
                </a:solidFill>
                <a:latin typeface="Century Gothic" pitchFamily="34" charset="0"/>
              </a:rPr>
              <a:t>Sharing</a:t>
            </a:r>
            <a:r>
              <a:rPr lang="es-MX" sz="3600" b="1" dirty="0">
                <a:solidFill>
                  <a:prstClr val="black"/>
                </a:solidFill>
                <a:latin typeface="Century Gothic" pitchFamily="34" charset="0"/>
              </a:rPr>
              <a:t> </a:t>
            </a:r>
            <a:r>
              <a:rPr lang="es-MX" sz="3600" b="1" dirty="0" err="1">
                <a:solidFill>
                  <a:prstClr val="black"/>
                </a:solidFill>
                <a:latin typeface="Century Gothic" pitchFamily="34" charset="0"/>
              </a:rPr>
              <a:t>Photos</a:t>
            </a:r>
            <a:r>
              <a:rPr lang="es-MX" sz="3600" b="1" dirty="0">
                <a:solidFill>
                  <a:prstClr val="black"/>
                </a:solidFill>
                <a:latin typeface="Century Gothic" pitchFamily="34" charset="0"/>
              </a:rPr>
              <a:t> and </a:t>
            </a:r>
            <a:r>
              <a:rPr lang="es-MX" sz="3600" b="1" dirty="0" err="1">
                <a:solidFill>
                  <a:prstClr val="black"/>
                </a:solidFill>
                <a:latin typeface="Century Gothic" pitchFamily="34" charset="0"/>
              </a:rPr>
              <a:t>Stories</a:t>
            </a:r>
            <a:endParaRPr lang="en-US" sz="3600" b="1" dirty="0">
              <a:solidFill>
                <a:prstClr val="black"/>
              </a:solidFill>
              <a:latin typeface="Century Gothic" pitchFamily="34" charset="0"/>
            </a:endParaRPr>
          </a:p>
        </p:txBody>
      </p:sp>
      <p:pic>
        <p:nvPicPr>
          <p:cNvPr id="40963" name="Picture 6" descr="P1010043"/>
          <p:cNvPicPr>
            <a:picLocks noChangeAspect="1" noChangeArrowheads="1"/>
          </p:cNvPicPr>
          <p:nvPr/>
        </p:nvPicPr>
        <p:blipFill>
          <a:blip r:embed="rId2" cstate="print"/>
          <a:srcRect/>
          <a:stretch>
            <a:fillRect/>
          </a:stretch>
        </p:blipFill>
        <p:spPr bwMode="auto">
          <a:xfrm>
            <a:off x="152400" y="1079500"/>
            <a:ext cx="7002463" cy="2790825"/>
          </a:xfrm>
          <a:prstGeom prst="rect">
            <a:avLst/>
          </a:prstGeom>
          <a:noFill/>
          <a:ln w="38100">
            <a:solidFill>
              <a:schemeClr val="tx1"/>
            </a:solidFill>
            <a:miter lim="800000"/>
            <a:headEnd/>
            <a:tailEnd/>
          </a:ln>
        </p:spPr>
      </p:pic>
      <p:pic>
        <p:nvPicPr>
          <p:cNvPr id="40964" name="Picture 7"/>
          <p:cNvPicPr>
            <a:picLocks noChangeAspect="1" noChangeArrowheads="1"/>
          </p:cNvPicPr>
          <p:nvPr/>
        </p:nvPicPr>
        <p:blipFill>
          <a:blip r:embed="rId3" cstate="print">
            <a:lum bright="12000"/>
          </a:blip>
          <a:srcRect t="25563" b="9338"/>
          <a:stretch>
            <a:fillRect/>
          </a:stretch>
        </p:blipFill>
        <p:spPr bwMode="auto">
          <a:xfrm>
            <a:off x="1828800" y="3657600"/>
            <a:ext cx="7104063" cy="2524125"/>
          </a:xfrm>
          <a:prstGeom prst="rect">
            <a:avLst/>
          </a:prstGeom>
          <a:noFill/>
          <a:ln w="38100" algn="ctr">
            <a:solidFill>
              <a:schemeClr val="tx1"/>
            </a:solidFill>
            <a:miter lim="800000"/>
            <a:headEnd/>
            <a:tailEnd/>
          </a:ln>
        </p:spPr>
      </p:pic>
      <p:sp>
        <p:nvSpPr>
          <p:cNvPr id="5" name="TextBox 4"/>
          <p:cNvSpPr txBox="1"/>
          <p:nvPr/>
        </p:nvSpPr>
        <p:spPr>
          <a:xfrm>
            <a:off x="5562600" y="6248400"/>
            <a:ext cx="3352801" cy="338554"/>
          </a:xfrm>
          <a:prstGeom prst="rect">
            <a:avLst/>
          </a:prstGeom>
          <a:noFill/>
        </p:spPr>
        <p:txBody>
          <a:bodyPr wrap="square" rtlCol="0">
            <a:spAutoFit/>
          </a:bodyPr>
          <a:lstStyle/>
          <a:p>
            <a:r>
              <a:rPr lang="en-US" sz="1600" dirty="0" smtClean="0">
                <a:solidFill>
                  <a:prstClr val="black"/>
                </a:solidFill>
              </a:rPr>
              <a:t>Photos courtesy of E. Moya</a:t>
            </a:r>
            <a:endParaRPr lang="en-US" sz="1600" dirty="0">
              <a:solidFill>
                <a:prstClr val="black"/>
              </a:solidFill>
            </a:endParaRPr>
          </a:p>
        </p:txBody>
      </p:sp>
    </p:spTree>
    <p:extLst>
      <p:ext uri="{BB962C8B-B14F-4D97-AF65-F5344CB8AC3E}">
        <p14:creationId xmlns:p14="http://schemas.microsoft.com/office/powerpoint/2010/main" val="270883798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2706" name="Group 2"/>
          <p:cNvGrpSpPr>
            <a:grpSpLocks/>
          </p:cNvGrpSpPr>
          <p:nvPr/>
        </p:nvGrpSpPr>
        <p:grpSpPr bwMode="auto">
          <a:xfrm>
            <a:off x="304800" y="1317625"/>
            <a:ext cx="8610600" cy="4722813"/>
            <a:chOff x="192" y="920"/>
            <a:chExt cx="5424" cy="2975"/>
          </a:xfrm>
        </p:grpSpPr>
        <p:pic>
          <p:nvPicPr>
            <p:cNvPr id="72711" name="Picture 3" descr="IMG_882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92" y="920"/>
              <a:ext cx="1590" cy="119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712" name="Picture 4" descr="IMG_88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 y="1097"/>
              <a:ext cx="2208" cy="165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713" name="Picture 5" descr="IMG_88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576"/>
              <a:ext cx="1544" cy="116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714" name="Picture 6" descr="IMG_88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2895"/>
              <a:ext cx="2016" cy="89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2715" name="Picture 7" descr="IMG_8996"/>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2646" y="2880"/>
              <a:ext cx="2826" cy="101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2707" name="Text Box 8"/>
          <p:cNvSpPr txBox="1">
            <a:spLocks noChangeArrowheads="1"/>
          </p:cNvSpPr>
          <p:nvPr/>
        </p:nvSpPr>
        <p:spPr bwMode="auto">
          <a:xfrm>
            <a:off x="660400" y="212725"/>
            <a:ext cx="779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s-MX" altLang="en-US" sz="4000" smtClean="0">
                <a:solidFill>
                  <a:prstClr val="black"/>
                </a:solidFill>
                <a:latin typeface="Arial Rounded MT Bold" panose="020F0704030504030204" pitchFamily="34" charset="0"/>
              </a:rPr>
              <a:t>Presentación Comunitaria</a:t>
            </a:r>
          </a:p>
        </p:txBody>
      </p:sp>
      <p:sp>
        <p:nvSpPr>
          <p:cNvPr id="72708" name="Rectangle 9"/>
          <p:cNvSpPr>
            <a:spLocks noChangeArrowheads="1"/>
          </p:cNvSpPr>
          <p:nvPr/>
        </p:nvSpPr>
        <p:spPr bwMode="auto">
          <a:xfrm>
            <a:off x="4114800" y="6108700"/>
            <a:ext cx="4681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s-MX" altLang="zh-CN" sz="1800" smtClean="0">
                <a:solidFill>
                  <a:prstClr val="black"/>
                </a:solidFill>
                <a:latin typeface="Arial" panose="020B0604020202020204" pitchFamily="34" charset="0"/>
              </a:rPr>
              <a:t>Imágenes por Voces e Imágenes de la TB </a:t>
            </a:r>
          </a:p>
        </p:txBody>
      </p:sp>
      <p:sp>
        <p:nvSpPr>
          <p:cNvPr id="4" name="Date Placeholder 3"/>
          <p:cNvSpPr>
            <a:spLocks noGrp="1"/>
          </p:cNvSpPr>
          <p:nvPr>
            <p:ph type="dt" sz="quarter" idx="10"/>
          </p:nvPr>
        </p:nvSpPr>
        <p:spPr/>
        <p:txBody>
          <a:bodyPr/>
          <a:lstStyle/>
          <a:p>
            <a:pPr>
              <a:defRPr/>
            </a:pPr>
            <a:fld id="{F6159C2B-D25C-4DD5-98DD-9382220016AC}" type="datetime1">
              <a:rPr lang="es-MX">
                <a:solidFill>
                  <a:prstClr val="black">
                    <a:tint val="75000"/>
                  </a:prstClr>
                </a:solidFill>
              </a:rPr>
              <a:pPr>
                <a:defRPr/>
              </a:pPr>
              <a:t>25/01/2017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s-ES">
                <a:solidFill>
                  <a:prstClr val="black">
                    <a:tint val="75000"/>
                  </a:prstClr>
                </a:solidFill>
              </a:rPr>
              <a:t>Eva Moya y Silvia Chavez-Baray</a:t>
            </a:r>
            <a:endParaRPr lang="es-MX">
              <a:solidFill>
                <a:prstClr val="black">
                  <a:tint val="75000"/>
                </a:prstClr>
              </a:solidFill>
            </a:endParaRPr>
          </a:p>
        </p:txBody>
      </p:sp>
    </p:spTree>
    <p:extLst>
      <p:ext uri="{BB962C8B-B14F-4D97-AF65-F5344CB8AC3E}">
        <p14:creationId xmlns:p14="http://schemas.microsoft.com/office/powerpoint/2010/main" val="3096307892"/>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905000" y="42863"/>
            <a:ext cx="7239000" cy="795337"/>
          </a:xfrm>
          <a:prstGeom prst="rect">
            <a:avLst/>
          </a:prstGeom>
          <a:noFill/>
          <a:ln w="9525">
            <a:noFill/>
            <a:miter lim="800000"/>
            <a:headEnd/>
            <a:tailEnd/>
          </a:ln>
        </p:spPr>
        <p:txBody>
          <a:bodyPr anchor="ctr"/>
          <a:lstStyle/>
          <a:p>
            <a:r>
              <a:rPr lang="en-US" sz="2800" b="1" dirty="0" err="1">
                <a:solidFill>
                  <a:prstClr val="black"/>
                </a:solidFill>
                <a:latin typeface="Century Gothic" pitchFamily="34" charset="0"/>
              </a:rPr>
              <a:t>Photovoice</a:t>
            </a:r>
            <a:r>
              <a:rPr lang="en-US" sz="2800" b="1" dirty="0">
                <a:solidFill>
                  <a:prstClr val="black"/>
                </a:solidFill>
                <a:latin typeface="Century Gothic" pitchFamily="34" charset="0"/>
              </a:rPr>
              <a:t> Methodology Training (</a:t>
            </a:r>
            <a:r>
              <a:rPr lang="en-US" sz="2800" b="1" dirty="0" err="1">
                <a:solidFill>
                  <a:prstClr val="black"/>
                </a:solidFill>
                <a:latin typeface="Century Gothic" pitchFamily="34" charset="0"/>
              </a:rPr>
              <a:t>Guachochi</a:t>
            </a:r>
            <a:r>
              <a:rPr lang="en-US" sz="2800" b="1" dirty="0">
                <a:solidFill>
                  <a:prstClr val="black"/>
                </a:solidFill>
                <a:latin typeface="Century Gothic" pitchFamily="34" charset="0"/>
              </a:rPr>
              <a:t>, CHIH)</a:t>
            </a:r>
          </a:p>
        </p:txBody>
      </p:sp>
      <p:grpSp>
        <p:nvGrpSpPr>
          <p:cNvPr id="2" name="Group 3"/>
          <p:cNvGrpSpPr>
            <a:grpSpLocks/>
          </p:cNvGrpSpPr>
          <p:nvPr/>
        </p:nvGrpSpPr>
        <p:grpSpPr bwMode="auto">
          <a:xfrm>
            <a:off x="381000" y="1458913"/>
            <a:ext cx="8382000" cy="4652962"/>
            <a:chOff x="240" y="991"/>
            <a:chExt cx="5280" cy="2931"/>
          </a:xfrm>
        </p:grpSpPr>
        <p:pic>
          <p:nvPicPr>
            <p:cNvPr id="21508" name="Picture 4" descr="P1010366"/>
            <p:cNvPicPr>
              <a:picLocks noChangeAspect="1" noChangeArrowheads="1"/>
            </p:cNvPicPr>
            <p:nvPr/>
          </p:nvPicPr>
          <p:blipFill>
            <a:blip r:embed="rId2" cstate="print"/>
            <a:srcRect/>
            <a:stretch>
              <a:fillRect/>
            </a:stretch>
          </p:blipFill>
          <p:spPr bwMode="auto">
            <a:xfrm>
              <a:off x="672" y="991"/>
              <a:ext cx="4398" cy="1148"/>
            </a:xfrm>
            <a:prstGeom prst="rect">
              <a:avLst/>
            </a:prstGeom>
            <a:noFill/>
            <a:ln w="38100">
              <a:solidFill>
                <a:srgbClr val="000000"/>
              </a:solidFill>
              <a:miter lim="800000"/>
              <a:headEnd/>
              <a:tailEnd/>
            </a:ln>
          </p:spPr>
        </p:pic>
        <p:pic>
          <p:nvPicPr>
            <p:cNvPr id="21509" name="Picture 5" descr="P1010312"/>
            <p:cNvPicPr>
              <a:picLocks noChangeAspect="1" noChangeArrowheads="1"/>
            </p:cNvPicPr>
            <p:nvPr/>
          </p:nvPicPr>
          <p:blipFill>
            <a:blip r:embed="rId3" cstate="print">
              <a:lum bright="6000"/>
            </a:blip>
            <a:srcRect/>
            <a:stretch>
              <a:fillRect/>
            </a:stretch>
          </p:blipFill>
          <p:spPr bwMode="auto">
            <a:xfrm>
              <a:off x="240" y="2064"/>
              <a:ext cx="1872" cy="1406"/>
            </a:xfrm>
            <a:prstGeom prst="rect">
              <a:avLst/>
            </a:prstGeom>
            <a:noFill/>
            <a:ln w="38100">
              <a:solidFill>
                <a:srgbClr val="000000"/>
              </a:solidFill>
              <a:miter lim="800000"/>
              <a:headEnd/>
              <a:tailEnd/>
            </a:ln>
          </p:spPr>
        </p:pic>
        <p:pic>
          <p:nvPicPr>
            <p:cNvPr id="21510" name="Picture 6" descr="P1010272"/>
            <p:cNvPicPr>
              <a:picLocks noChangeAspect="1" noChangeArrowheads="1"/>
            </p:cNvPicPr>
            <p:nvPr/>
          </p:nvPicPr>
          <p:blipFill>
            <a:blip r:embed="rId4" cstate="print">
              <a:lum bright="6000"/>
            </a:blip>
            <a:srcRect/>
            <a:stretch>
              <a:fillRect/>
            </a:stretch>
          </p:blipFill>
          <p:spPr bwMode="auto">
            <a:xfrm>
              <a:off x="3408" y="2016"/>
              <a:ext cx="2112" cy="1586"/>
            </a:xfrm>
            <a:prstGeom prst="rect">
              <a:avLst/>
            </a:prstGeom>
            <a:noFill/>
            <a:ln w="38100">
              <a:solidFill>
                <a:srgbClr val="000000"/>
              </a:solidFill>
              <a:miter lim="800000"/>
              <a:headEnd/>
              <a:tailEnd/>
            </a:ln>
          </p:spPr>
        </p:pic>
        <p:pic>
          <p:nvPicPr>
            <p:cNvPr id="21511" name="Picture 7" descr="P1010246"/>
            <p:cNvPicPr>
              <a:picLocks noChangeAspect="1" noChangeArrowheads="1"/>
            </p:cNvPicPr>
            <p:nvPr/>
          </p:nvPicPr>
          <p:blipFill>
            <a:blip r:embed="rId5" cstate="print">
              <a:lum bright="6000"/>
            </a:blip>
            <a:srcRect/>
            <a:stretch>
              <a:fillRect/>
            </a:stretch>
          </p:blipFill>
          <p:spPr bwMode="auto">
            <a:xfrm>
              <a:off x="2064" y="2832"/>
              <a:ext cx="1770" cy="1090"/>
            </a:xfrm>
            <a:prstGeom prst="rect">
              <a:avLst/>
            </a:prstGeom>
            <a:noFill/>
            <a:ln w="38100">
              <a:solidFill>
                <a:srgbClr val="000000"/>
              </a:solidFill>
              <a:miter lim="800000"/>
              <a:headEnd/>
              <a:tailEnd/>
            </a:ln>
          </p:spPr>
        </p:pic>
      </p:grpSp>
      <p:sp>
        <p:nvSpPr>
          <p:cNvPr id="8" name="TextBox 7"/>
          <p:cNvSpPr txBox="1"/>
          <p:nvPr/>
        </p:nvSpPr>
        <p:spPr>
          <a:xfrm>
            <a:off x="6248400" y="5791200"/>
            <a:ext cx="2590799" cy="800219"/>
          </a:xfrm>
          <a:prstGeom prst="rect">
            <a:avLst/>
          </a:prstGeom>
          <a:noFill/>
        </p:spPr>
        <p:txBody>
          <a:bodyPr wrap="square" rtlCol="0">
            <a:spAutoFit/>
          </a:bodyPr>
          <a:lstStyle/>
          <a:p>
            <a:r>
              <a:rPr lang="en-US" sz="1400" dirty="0" smtClean="0">
                <a:solidFill>
                  <a:prstClr val="black"/>
                </a:solidFill>
              </a:rPr>
              <a:t>Photographs courtesy of O. Vasquez</a:t>
            </a:r>
          </a:p>
          <a:p>
            <a:endParaRPr lang="en-US" dirty="0">
              <a:solidFill>
                <a:prstClr val="black"/>
              </a:solidFill>
            </a:endParaRPr>
          </a:p>
        </p:txBody>
      </p:sp>
    </p:spTree>
    <p:extLst>
      <p:ext uri="{BB962C8B-B14F-4D97-AF65-F5344CB8AC3E}">
        <p14:creationId xmlns:p14="http://schemas.microsoft.com/office/powerpoint/2010/main" val="192259472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Voices and Images Brochure_Outside_ENGLISH_022610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9291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457200" y="609600"/>
            <a:ext cx="4152900" cy="5429250"/>
          </a:xfrm>
          <a:prstGeom prst="rect">
            <a:avLst/>
          </a:prstGeom>
          <a:noFill/>
          <a:ln w="38100">
            <a:solidFill>
              <a:schemeClr val="tx1"/>
            </a:solidFill>
            <a:miter lim="800000"/>
            <a:headEnd type="none" w="sm" len="sm"/>
            <a:tailEnd type="none" w="sm" len="sm"/>
          </a:ln>
        </p:spPr>
      </p:pic>
      <p:sp>
        <p:nvSpPr>
          <p:cNvPr id="79875" name="Text Box 3"/>
          <p:cNvSpPr txBox="1">
            <a:spLocks noChangeArrowheads="1"/>
          </p:cNvSpPr>
          <p:nvPr/>
        </p:nvSpPr>
        <p:spPr bwMode="auto">
          <a:xfrm>
            <a:off x="5029200" y="2438400"/>
            <a:ext cx="3679825" cy="1800225"/>
          </a:xfrm>
          <a:prstGeom prst="rect">
            <a:avLst/>
          </a:prstGeom>
          <a:noFill/>
          <a:ln w="12700">
            <a:noFill/>
            <a:miter lim="800000"/>
            <a:headEnd type="none" w="sm" len="sm"/>
            <a:tailEnd type="none" w="sm" len="sm"/>
          </a:ln>
        </p:spPr>
        <p:txBody>
          <a:bodyPr>
            <a:spAutoFit/>
          </a:bodyPr>
          <a:lstStyle/>
          <a:p>
            <a:pPr algn="ctr" eaLnBrk="0" hangingPunct="0"/>
            <a:r>
              <a:rPr lang="en-US" sz="3600" b="1">
                <a:solidFill>
                  <a:srgbClr val="000000"/>
                </a:solidFill>
                <a:latin typeface="Century Gothic" pitchFamily="34" charset="0"/>
              </a:rPr>
              <a:t>Call to Action to Eliminate TB</a:t>
            </a:r>
            <a:r>
              <a:rPr lang="en-US" sz="3600">
                <a:solidFill>
                  <a:srgbClr val="000000"/>
                </a:solidFill>
                <a:latin typeface="Arial Rounded MT Bold" pitchFamily="34" charset="0"/>
              </a:rPr>
              <a:t/>
            </a:r>
            <a:br>
              <a:rPr lang="en-US" sz="3600">
                <a:solidFill>
                  <a:srgbClr val="000000"/>
                </a:solidFill>
                <a:latin typeface="Arial Rounded MT Bold" pitchFamily="34" charset="0"/>
              </a:rPr>
            </a:br>
            <a:r>
              <a:rPr lang="en-US" sz="2000">
                <a:solidFill>
                  <a:srgbClr val="000000"/>
                </a:solidFill>
                <a:latin typeface="Arial Rounded MT Bold" pitchFamily="34" charset="0"/>
              </a:rPr>
              <a:t>-</a:t>
            </a:r>
            <a:r>
              <a:rPr lang="en-US" sz="2000" i="1">
                <a:solidFill>
                  <a:srgbClr val="000000"/>
                </a:solidFill>
                <a:latin typeface="Arial Rounded MT Bold" pitchFamily="34" charset="0"/>
              </a:rPr>
              <a:t>Created by Photovoice Participants in South Africa</a:t>
            </a:r>
            <a:endParaRPr lang="en-US" sz="2000">
              <a:solidFill>
                <a:srgbClr val="000000"/>
              </a:solidFill>
              <a:latin typeface="Arial Rounded MT Bold" pitchFamily="34" charset="0"/>
            </a:endParaRPr>
          </a:p>
        </p:txBody>
      </p:sp>
    </p:spTree>
    <p:extLst>
      <p:ext uri="{BB962C8B-B14F-4D97-AF65-F5344CB8AC3E}">
        <p14:creationId xmlns:p14="http://schemas.microsoft.com/office/powerpoint/2010/main" val="85831603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4"/>
          <p:cNvPicPr>
            <a:picLocks noChangeAspect="1" noChangeArrowheads="1"/>
          </p:cNvPicPr>
          <p:nvPr/>
        </p:nvPicPr>
        <p:blipFill>
          <a:blip r:embed="rId3" cstate="print"/>
          <a:srcRect/>
          <a:stretch>
            <a:fillRect/>
          </a:stretch>
        </p:blipFill>
        <p:spPr bwMode="auto">
          <a:xfrm>
            <a:off x="381000" y="1219200"/>
            <a:ext cx="3733800" cy="4870450"/>
          </a:xfrm>
          <a:prstGeom prst="rect">
            <a:avLst/>
          </a:prstGeom>
          <a:noFill/>
          <a:ln w="38100">
            <a:solidFill>
              <a:srgbClr val="000000"/>
            </a:solidFill>
            <a:miter lim="800000"/>
            <a:headEnd/>
            <a:tailEnd/>
          </a:ln>
        </p:spPr>
      </p:pic>
      <p:sp>
        <p:nvSpPr>
          <p:cNvPr id="197635" name="Text Box 5"/>
          <p:cNvSpPr txBox="1">
            <a:spLocks noChangeArrowheads="1"/>
          </p:cNvSpPr>
          <p:nvPr/>
        </p:nvSpPr>
        <p:spPr bwMode="auto">
          <a:xfrm>
            <a:off x="4267200" y="2133600"/>
            <a:ext cx="4876800" cy="1552575"/>
          </a:xfrm>
          <a:prstGeom prst="rect">
            <a:avLst/>
          </a:prstGeom>
          <a:noFill/>
          <a:ln w="12700" cap="sq">
            <a:noFill/>
            <a:miter lim="800000"/>
            <a:headEnd type="none" w="sm" len="sm"/>
            <a:tailEnd type="none" w="sm" len="sm"/>
          </a:ln>
        </p:spPr>
        <p:txBody>
          <a:bodyPr>
            <a:spAutoFit/>
          </a:bodyPr>
          <a:lstStyle/>
          <a:p>
            <a:pPr algn="ctr">
              <a:spcBef>
                <a:spcPct val="50000"/>
              </a:spcBef>
            </a:pPr>
            <a:r>
              <a:rPr lang="en-US" b="1">
                <a:solidFill>
                  <a:srgbClr val="000000"/>
                </a:solidFill>
                <a:latin typeface="Arial" charset="0"/>
              </a:rPr>
              <a:t>To download a copy of the Voices and Images articles, please visit </a:t>
            </a:r>
            <a:r>
              <a:rPr lang="en-US" b="1">
                <a:solidFill>
                  <a:srgbClr val="D42204"/>
                </a:solidFill>
                <a:latin typeface="Arial" charset="0"/>
              </a:rPr>
              <a:t>www.casesjournal.org/volume2</a:t>
            </a:r>
          </a:p>
        </p:txBody>
      </p:sp>
    </p:spTree>
    <p:extLst>
      <p:ext uri="{BB962C8B-B14F-4D97-AF65-F5344CB8AC3E}">
        <p14:creationId xmlns:p14="http://schemas.microsoft.com/office/powerpoint/2010/main" val="2175268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995738" cy="299720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388" y="1606550"/>
            <a:ext cx="3549650" cy="2660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747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328988"/>
            <a:ext cx="3767138" cy="28257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660400" y="212725"/>
            <a:ext cx="779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s-MX" altLang="en-US" sz="4000" dirty="0" smtClean="0">
                <a:solidFill>
                  <a:prstClr val="black"/>
                </a:solidFill>
                <a:latin typeface="Arial Rounded MT Bold" panose="020F0704030504030204" pitchFamily="34" charset="0"/>
              </a:rPr>
              <a:t>International </a:t>
            </a:r>
            <a:r>
              <a:rPr lang="es-MX" altLang="en-US" sz="4000" dirty="0" err="1" smtClean="0">
                <a:solidFill>
                  <a:prstClr val="black"/>
                </a:solidFill>
                <a:latin typeface="Arial Rounded MT Bold" panose="020F0704030504030204" pitchFamily="34" charset="0"/>
              </a:rPr>
              <a:t>Presentations</a:t>
            </a:r>
            <a:endParaRPr lang="es-MX" altLang="en-US" sz="4000" dirty="0" smtClean="0">
              <a:solidFill>
                <a:prstClr val="black"/>
              </a:solidFill>
              <a:latin typeface="Arial Rounded MT Bold" panose="020F0704030504030204" pitchFamily="34" charset="0"/>
            </a:endParaRPr>
          </a:p>
        </p:txBody>
      </p:sp>
      <p:sp>
        <p:nvSpPr>
          <p:cNvPr id="74758" name="Rectangle 6"/>
          <p:cNvSpPr>
            <a:spLocks noChangeArrowheads="1"/>
          </p:cNvSpPr>
          <p:nvPr/>
        </p:nvSpPr>
        <p:spPr bwMode="auto">
          <a:xfrm>
            <a:off x="4248150" y="6210300"/>
            <a:ext cx="446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s-MX" altLang="zh-CN" sz="1800" smtClean="0">
                <a:solidFill>
                  <a:prstClr val="black"/>
                </a:solidFill>
                <a:latin typeface="Arial" panose="020B0604020202020204" pitchFamily="34" charset="0"/>
              </a:rPr>
              <a:t>Imágenes por Fotovoz TB Amaya-Lacson</a:t>
            </a:r>
            <a:r>
              <a:rPr lang="es-MX" altLang="zh-CN" sz="1800" b="1" smtClean="0">
                <a:solidFill>
                  <a:srgbClr val="C0504D"/>
                </a:solidFill>
                <a:latin typeface="Arial" panose="020B0604020202020204" pitchFamily="34" charset="0"/>
              </a:rPr>
              <a:t> </a:t>
            </a:r>
          </a:p>
        </p:txBody>
      </p:sp>
      <p:sp>
        <p:nvSpPr>
          <p:cNvPr id="4" name="Date Placeholder 3"/>
          <p:cNvSpPr>
            <a:spLocks noGrp="1"/>
          </p:cNvSpPr>
          <p:nvPr>
            <p:ph type="dt" sz="quarter" idx="10"/>
          </p:nvPr>
        </p:nvSpPr>
        <p:spPr/>
        <p:txBody>
          <a:bodyPr/>
          <a:lstStyle/>
          <a:p>
            <a:pPr>
              <a:defRPr/>
            </a:pPr>
            <a:fld id="{EDD1D5E7-AA3A-45C2-9B86-1769A477DDDF}" type="datetime1">
              <a:rPr lang="es-MX">
                <a:solidFill>
                  <a:prstClr val="black">
                    <a:tint val="75000"/>
                  </a:prstClr>
                </a:solidFill>
              </a:rPr>
              <a:pPr>
                <a:defRPr/>
              </a:pPr>
              <a:t>25/01/2017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s-ES">
                <a:solidFill>
                  <a:prstClr val="black">
                    <a:tint val="75000"/>
                  </a:prstClr>
                </a:solidFill>
              </a:rPr>
              <a:t>Eva Moya y Silvia Chavez-Baray</a:t>
            </a:r>
            <a:endParaRPr lang="es-MX">
              <a:solidFill>
                <a:prstClr val="black">
                  <a:tint val="75000"/>
                </a:prstClr>
              </a:solidFill>
            </a:endParaRPr>
          </a:p>
        </p:txBody>
      </p:sp>
    </p:spTree>
    <p:extLst>
      <p:ext uri="{BB962C8B-B14F-4D97-AF65-F5344CB8AC3E}">
        <p14:creationId xmlns:p14="http://schemas.microsoft.com/office/powerpoint/2010/main" val="1809006638"/>
      </p:ext>
    </p:extLst>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60400" y="212725"/>
            <a:ext cx="779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s-MX" altLang="en-US" sz="4000" dirty="0" smtClean="0">
                <a:solidFill>
                  <a:prstClr val="black"/>
                </a:solidFill>
                <a:latin typeface="Arial Rounded MT Bold" panose="020F0704030504030204" pitchFamily="34" charset="0"/>
              </a:rPr>
              <a:t>Train </a:t>
            </a:r>
            <a:r>
              <a:rPr lang="es-MX" altLang="en-US" sz="4000" dirty="0" err="1" smtClean="0">
                <a:solidFill>
                  <a:prstClr val="black"/>
                </a:solidFill>
                <a:latin typeface="Arial Rounded MT Bold" panose="020F0704030504030204" pitchFamily="34" charset="0"/>
              </a:rPr>
              <a:t>theTrainer</a:t>
            </a:r>
            <a:endParaRPr lang="es-MX" altLang="en-US" sz="4000" dirty="0" smtClean="0">
              <a:solidFill>
                <a:prstClr val="black"/>
              </a:solidFill>
              <a:latin typeface="Arial Rounded MT Bold" panose="020F0704030504030204" pitchFamily="34" charset="0"/>
            </a:endParaRPr>
          </a:p>
        </p:txBody>
      </p:sp>
      <p:sp>
        <p:nvSpPr>
          <p:cNvPr id="4" name="Date Placeholder 3"/>
          <p:cNvSpPr>
            <a:spLocks noGrp="1"/>
          </p:cNvSpPr>
          <p:nvPr>
            <p:ph type="dt" sz="quarter" idx="10"/>
          </p:nvPr>
        </p:nvSpPr>
        <p:spPr/>
        <p:txBody>
          <a:bodyPr/>
          <a:lstStyle/>
          <a:p>
            <a:pPr>
              <a:defRPr/>
            </a:pPr>
            <a:fld id="{5781D746-2C8F-4635-A826-2A8EF2A4D793}" type="datetime1">
              <a:rPr lang="es-MX">
                <a:solidFill>
                  <a:prstClr val="black">
                    <a:tint val="75000"/>
                  </a:prstClr>
                </a:solidFill>
              </a:rPr>
              <a:pPr>
                <a:defRPr/>
              </a:pPr>
              <a:t>25/01/2017</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MX" dirty="0">
              <a:solidFill>
                <a:prstClr val="black">
                  <a:tint val="75000"/>
                </a:prstClr>
              </a:solidFill>
            </a:endParaRPr>
          </a:p>
        </p:txBody>
      </p:sp>
      <p:pic>
        <p:nvPicPr>
          <p:cNvPr id="675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023938"/>
            <a:ext cx="7027862"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392833"/>
      </p:ext>
    </p:extLst>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3B9B9161-F1C5-444A-9E95-B177A27765A2}" type="datetime1">
              <a:rPr lang="es-MX" smtClean="0">
                <a:solidFill>
                  <a:prstClr val="black">
                    <a:tint val="75000"/>
                  </a:prstClr>
                </a:solidFill>
              </a:rPr>
              <a:pPr>
                <a:defRPr/>
              </a:pPr>
              <a:t>25/01/2017</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s-ES" smtClean="0">
                <a:solidFill>
                  <a:prstClr val="black">
                    <a:tint val="75000"/>
                  </a:prstClr>
                </a:solidFill>
              </a:rPr>
              <a:t>Eva Moya y Silvia Chavez-Baray</a:t>
            </a:r>
            <a:endParaRPr lang="es-MX">
              <a:solidFill>
                <a:prstClr val="black">
                  <a:tint val="75000"/>
                </a:prstClr>
              </a:solidFill>
            </a:endParaRPr>
          </a:p>
        </p:txBody>
      </p:sp>
      <p:pic>
        <p:nvPicPr>
          <p:cNvPr id="696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425450"/>
            <a:ext cx="7518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436907"/>
      </p:ext>
    </p:extLst>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4572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eaLnBrk="1" hangingPunct="1">
              <a:spcBef>
                <a:spcPct val="0"/>
              </a:spcBef>
              <a:buClrTx/>
              <a:buSzTx/>
              <a:buFontTx/>
              <a:buNone/>
            </a:pPr>
            <a:r>
              <a:rPr lang="es-MX" altLang="en-US" sz="3600" b="1" smtClean="0">
                <a:solidFill>
                  <a:srgbClr val="FF0000"/>
                </a:solidFill>
                <a:latin typeface="Century Gothic" panose="020B0502020202020204" pitchFamily="34" charset="0"/>
              </a:rPr>
              <a:t>Think and Share</a:t>
            </a:r>
            <a:endParaRPr lang="en-US" altLang="en-US" sz="3600" b="1" dirty="0">
              <a:solidFill>
                <a:srgbClr val="FF0000"/>
              </a:solidFill>
              <a:latin typeface="Century Gothic" panose="020B0502020202020204" pitchFamily="34" charset="0"/>
            </a:endParaRPr>
          </a:p>
        </p:txBody>
      </p:sp>
      <p:sp>
        <p:nvSpPr>
          <p:cNvPr id="19459" name="Rectangle 4"/>
          <p:cNvSpPr>
            <a:spLocks noChangeArrowheads="1"/>
          </p:cNvSpPr>
          <p:nvPr/>
        </p:nvSpPr>
        <p:spPr bwMode="auto">
          <a:xfrm>
            <a:off x="508000" y="1493762"/>
            <a:ext cx="8102600" cy="62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508000" indent="-50800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ts val="3600"/>
              </a:spcBef>
              <a:buClrTx/>
              <a:buSzTx/>
              <a:buFont typeface="Wingdings" panose="05000000000000000000" pitchFamily="2" charset="2"/>
              <a:buChar char="Ø"/>
              <a:defRPr/>
            </a:pPr>
            <a:r>
              <a:rPr lang="en-US" altLang="en-US" sz="2400" dirty="0" smtClean="0">
                <a:latin typeface="Arial" panose="020B0604020202020204" pitchFamily="34" charset="0"/>
              </a:rPr>
              <a:t>Give a name or title to the photograph</a:t>
            </a:r>
          </a:p>
          <a:p>
            <a:pPr eaLnBrk="1" hangingPunct="1">
              <a:spcBef>
                <a:spcPts val="3600"/>
              </a:spcBef>
              <a:buClrTx/>
              <a:buSzTx/>
              <a:buFont typeface="Wingdings" panose="05000000000000000000" pitchFamily="2" charset="2"/>
              <a:buChar char="Ø"/>
              <a:defRPr/>
            </a:pPr>
            <a:r>
              <a:rPr lang="en-US" altLang="en-US" sz="2400" dirty="0" smtClean="0">
                <a:latin typeface="Arial" panose="020B0604020202020204" pitchFamily="34" charset="0"/>
              </a:rPr>
              <a:t>Describe what you </a:t>
            </a:r>
            <a:r>
              <a:rPr lang="en-US" altLang="en-US" sz="2400" b="1" dirty="0" smtClean="0">
                <a:latin typeface="Arial" panose="020B0604020202020204" pitchFamily="34" charset="0"/>
              </a:rPr>
              <a:t>See</a:t>
            </a:r>
          </a:p>
          <a:p>
            <a:pPr eaLnBrk="1" hangingPunct="1">
              <a:spcBef>
                <a:spcPts val="3600"/>
              </a:spcBef>
              <a:buClrTx/>
              <a:buSzTx/>
              <a:buFont typeface="Wingdings" panose="05000000000000000000" pitchFamily="2" charset="2"/>
              <a:buChar char="Ø"/>
              <a:defRPr/>
            </a:pPr>
            <a:r>
              <a:rPr lang="en-US" altLang="en-US" sz="2400" dirty="0" smtClean="0">
                <a:latin typeface="Arial" panose="020B0604020202020204" pitchFamily="34" charset="0"/>
              </a:rPr>
              <a:t>Describe what might be </a:t>
            </a:r>
            <a:r>
              <a:rPr lang="en-US" altLang="en-US" sz="2400" b="1" dirty="0">
                <a:latin typeface="Arial" panose="020B0604020202020204" pitchFamily="34" charset="0"/>
              </a:rPr>
              <a:t>H</a:t>
            </a:r>
            <a:r>
              <a:rPr lang="en-US" altLang="en-US" sz="2400" b="1" dirty="0" smtClean="0">
                <a:latin typeface="Arial" panose="020B0604020202020204" pitchFamily="34" charset="0"/>
              </a:rPr>
              <a:t>appening</a:t>
            </a:r>
            <a:r>
              <a:rPr lang="en-US" altLang="en-US" sz="2400" dirty="0" smtClean="0">
                <a:latin typeface="Arial" panose="020B0604020202020204" pitchFamily="34" charset="0"/>
              </a:rPr>
              <a:t> </a:t>
            </a:r>
          </a:p>
          <a:p>
            <a:pPr eaLnBrk="1" hangingPunct="1">
              <a:spcBef>
                <a:spcPts val="3600"/>
              </a:spcBef>
              <a:buClrTx/>
              <a:buSzTx/>
              <a:buFont typeface="Wingdings" panose="05000000000000000000" pitchFamily="2" charset="2"/>
              <a:buChar char="Ø"/>
              <a:defRPr/>
            </a:pPr>
            <a:r>
              <a:rPr lang="en-US" altLang="en-US" sz="2400" dirty="0" smtClean="0">
                <a:latin typeface="Arial" panose="020B0604020202020204" pitchFamily="34" charset="0"/>
              </a:rPr>
              <a:t>How does the photograph relate to </a:t>
            </a:r>
            <a:r>
              <a:rPr lang="en-US" altLang="en-US" sz="2400" b="1" dirty="0" smtClean="0">
                <a:latin typeface="Arial" panose="020B0604020202020204" pitchFamily="34" charset="0"/>
              </a:rPr>
              <a:t>Our </a:t>
            </a:r>
            <a:r>
              <a:rPr lang="en-US" altLang="en-US" sz="2400" dirty="0" smtClean="0">
                <a:latin typeface="Arial" panose="020B0604020202020204" pitchFamily="34" charset="0"/>
              </a:rPr>
              <a:t>life </a:t>
            </a:r>
          </a:p>
          <a:p>
            <a:pPr eaLnBrk="1" hangingPunct="1">
              <a:spcBef>
                <a:spcPts val="3600"/>
              </a:spcBef>
              <a:buClrTx/>
              <a:buSzTx/>
              <a:buFont typeface="Wingdings" panose="05000000000000000000" pitchFamily="2" charset="2"/>
              <a:buChar char="Ø"/>
              <a:defRPr/>
            </a:pPr>
            <a:r>
              <a:rPr lang="en-US" altLang="en-US" sz="2400" b="1" dirty="0" smtClean="0">
                <a:latin typeface="Arial" panose="020B0604020202020204" pitchFamily="34" charset="0"/>
              </a:rPr>
              <a:t>Why</a:t>
            </a:r>
            <a:r>
              <a:rPr lang="en-US" altLang="en-US" sz="2400" dirty="0" smtClean="0">
                <a:latin typeface="Arial" panose="020B0604020202020204" pitchFamily="34" charset="0"/>
              </a:rPr>
              <a:t> might that situation </a:t>
            </a:r>
            <a:r>
              <a:rPr lang="en-US" altLang="en-US" sz="2400" b="1" dirty="0" smtClean="0">
                <a:latin typeface="Arial" panose="020B0604020202020204" pitchFamily="34" charset="0"/>
              </a:rPr>
              <a:t>exist </a:t>
            </a:r>
          </a:p>
          <a:p>
            <a:pPr eaLnBrk="1" hangingPunct="1">
              <a:spcBef>
                <a:spcPts val="3600"/>
              </a:spcBef>
              <a:buClrTx/>
              <a:buSzTx/>
              <a:buFont typeface="Wingdings" panose="05000000000000000000" pitchFamily="2" charset="2"/>
              <a:buChar char="Ø"/>
              <a:defRPr/>
            </a:pPr>
            <a:r>
              <a:rPr lang="en-US" altLang="en-US" sz="2400" dirty="0" smtClean="0">
                <a:latin typeface="Arial" panose="020B0604020202020204" pitchFamily="34" charset="0"/>
              </a:rPr>
              <a:t>What can we </a:t>
            </a:r>
            <a:r>
              <a:rPr lang="en-US" altLang="en-US" sz="2400" b="1" dirty="0">
                <a:latin typeface="Arial" panose="020B0604020202020204" pitchFamily="34" charset="0"/>
              </a:rPr>
              <a:t>D</a:t>
            </a:r>
            <a:r>
              <a:rPr lang="en-US" altLang="en-US" sz="2400" b="1" dirty="0" smtClean="0">
                <a:latin typeface="Arial" panose="020B0604020202020204" pitchFamily="34" charset="0"/>
              </a:rPr>
              <a:t>o </a:t>
            </a:r>
            <a:r>
              <a:rPr lang="en-US" altLang="en-US" sz="2400" dirty="0" smtClean="0">
                <a:latin typeface="Arial" panose="020B0604020202020204" pitchFamily="34" charset="0"/>
              </a:rPr>
              <a:t>about it. </a:t>
            </a:r>
          </a:p>
          <a:p>
            <a:pPr marL="0" indent="0" eaLnBrk="1" hangingPunct="1">
              <a:spcBef>
                <a:spcPts val="3600"/>
              </a:spcBef>
              <a:buClrTx/>
              <a:buSzTx/>
              <a:buFont typeface="Wingdings 3" panose="05040102010807070707" pitchFamily="18" charset="2"/>
              <a:buNone/>
              <a:defRPr/>
            </a:pPr>
            <a:endParaRPr lang="en-US" altLang="en-US" sz="2400" dirty="0" smtClean="0">
              <a:latin typeface="Arial" panose="020B0604020202020204" pitchFamily="34" charset="0"/>
            </a:endParaRPr>
          </a:p>
          <a:p>
            <a:pPr eaLnBrk="1" hangingPunct="1">
              <a:spcBef>
                <a:spcPts val="3600"/>
              </a:spcBef>
              <a:buClrTx/>
              <a:buSzTx/>
              <a:buFont typeface="Wingdings" panose="05000000000000000000" pitchFamily="2" charset="2"/>
              <a:buChar char="Ø"/>
              <a:defRPr/>
            </a:pPr>
            <a:endParaRPr lang="en-US" altLang="en-US" sz="2400" dirty="0" smtClean="0">
              <a:latin typeface="Arial" panose="020B0604020202020204" pitchFamily="34" charset="0"/>
            </a:endParaRPr>
          </a:p>
        </p:txBody>
      </p:sp>
      <p:sp>
        <p:nvSpPr>
          <p:cNvPr id="20484" name="Date Placeholder 3"/>
          <p:cNvSpPr>
            <a:spLocks noGrp="1"/>
          </p:cNvSpPr>
          <p:nvPr>
            <p:ph type="dt" sz="quarter" idx="4294967295"/>
          </p:nvPr>
        </p:nvSpPr>
        <p:spPr bwMode="auto">
          <a:xfrm>
            <a:off x="6400800" y="6356350"/>
            <a:ext cx="2289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2F6B9F51-0C2B-4435-A238-C23C53F86973}" type="datetime1">
              <a:rPr lang="en-US" altLang="en-US" sz="1400">
                <a:solidFill>
                  <a:schemeClr val="tx2"/>
                </a:solidFill>
                <a:latin typeface="Arial" panose="020B0604020202020204" pitchFamily="34" charset="0"/>
              </a:rPr>
              <a:pPr>
                <a:spcBef>
                  <a:spcPct val="0"/>
                </a:spcBef>
                <a:buClrTx/>
                <a:buSzTx/>
                <a:buFontTx/>
                <a:buNone/>
              </a:pPr>
              <a:t>1/25/2017</a:t>
            </a:fld>
            <a:endParaRPr lang="en-US" altLang="en-US" sz="1400">
              <a:solidFill>
                <a:schemeClr val="tx2"/>
              </a:solidFill>
              <a:latin typeface="Arial" panose="020B0604020202020204" pitchFamily="34" charset="0"/>
            </a:endParaRPr>
          </a:p>
        </p:txBody>
      </p:sp>
      <p:sp>
        <p:nvSpPr>
          <p:cNvPr id="20485" name="Slide Number Placeholder 4"/>
          <p:cNvSpPr>
            <a:spLocks noGrp="1"/>
          </p:cNvSpPr>
          <p:nvPr>
            <p:ph type="sldNum" sz="quarter" idx="4294967295"/>
          </p:nvPr>
        </p:nvSpPr>
        <p:spPr bwMode="auto">
          <a:xfrm>
            <a:off x="612775" y="6356350"/>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spcBef>
                <a:spcPct val="0"/>
              </a:spcBef>
              <a:buClrTx/>
              <a:buSzTx/>
              <a:buFontTx/>
              <a:buNone/>
            </a:pPr>
            <a:fld id="{FCFEE196-FE2B-4D28-AD7D-609BEDA6AE09}" type="slidenum">
              <a:rPr lang="en-US" altLang="en-US" sz="1400" smtClean="0">
                <a:solidFill>
                  <a:schemeClr val="tx2"/>
                </a:solidFill>
                <a:latin typeface="Arial" panose="020B0604020202020204" pitchFamily="34" charset="0"/>
              </a:rPr>
              <a:pPr>
                <a:spcBef>
                  <a:spcPct val="0"/>
                </a:spcBef>
                <a:buClrTx/>
                <a:buSzTx/>
                <a:buFontTx/>
                <a:buNone/>
              </a:pPr>
              <a:t>4</a:t>
            </a:fld>
            <a:endParaRPr lang="en-US" altLang="en-US" sz="1400" smtClean="0">
              <a:solidFill>
                <a:schemeClr val="tx2"/>
              </a:solidFill>
              <a:latin typeface="Arial" panose="020B0604020202020204" pitchFamily="34" charset="0"/>
            </a:endParaRPr>
          </a:p>
        </p:txBody>
      </p:sp>
    </p:spTree>
    <p:extLst>
      <p:ext uri="{BB962C8B-B14F-4D97-AF65-F5344CB8AC3E}">
        <p14:creationId xmlns:p14="http://schemas.microsoft.com/office/powerpoint/2010/main" val="2632755020"/>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3B9B9161-F1C5-444A-9E95-B177A27765A2}" type="datetime1">
              <a:rPr lang="es-MX" smtClean="0">
                <a:solidFill>
                  <a:prstClr val="black">
                    <a:tint val="75000"/>
                  </a:prstClr>
                </a:solidFill>
              </a:rPr>
              <a:pPr>
                <a:defRPr/>
              </a:pPr>
              <a:t>25/01/2017</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s-ES" smtClean="0">
                <a:solidFill>
                  <a:prstClr val="black">
                    <a:tint val="75000"/>
                  </a:prstClr>
                </a:solidFill>
              </a:rPr>
              <a:t>Eva Moya y Silvia Chavez-Baray</a:t>
            </a:r>
            <a:endParaRPr lang="es-MX">
              <a:solidFill>
                <a:prstClr val="black">
                  <a:tint val="75000"/>
                </a:prstClr>
              </a:solidFill>
            </a:endParaRPr>
          </a:p>
        </p:txBody>
      </p:sp>
      <p:pic>
        <p:nvPicPr>
          <p:cNvPr id="716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725" y="269875"/>
            <a:ext cx="779145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276289"/>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58200" cy="1143000"/>
          </a:xfrm>
        </p:spPr>
        <p:txBody>
          <a:bodyPr>
            <a:noAutofit/>
          </a:bodyPr>
          <a:lstStyle/>
          <a:p>
            <a:r>
              <a:rPr lang="en-US" sz="2800" dirty="0" smtClean="0">
                <a:solidFill>
                  <a:schemeClr val="tx1"/>
                </a:solidFill>
              </a:rPr>
              <a:t>If you are thinking about </a:t>
            </a:r>
            <a:r>
              <a:rPr lang="en-US" sz="2800" dirty="0" err="1" smtClean="0">
                <a:solidFill>
                  <a:schemeClr val="tx1"/>
                </a:solidFill>
              </a:rPr>
              <a:t>Photovoice</a:t>
            </a:r>
            <a:r>
              <a:rPr lang="en-US" sz="2800" dirty="0" smtClean="0">
                <a:solidFill>
                  <a:schemeClr val="tx1"/>
                </a:solidFill>
              </a:rPr>
              <a:t>, here are </a:t>
            </a:r>
            <a:br>
              <a:rPr lang="en-US" sz="2800" dirty="0" smtClean="0">
                <a:solidFill>
                  <a:schemeClr val="tx1"/>
                </a:solidFill>
              </a:rPr>
            </a:br>
            <a:r>
              <a:rPr lang="en-US" sz="2800" dirty="0" smtClean="0">
                <a:solidFill>
                  <a:schemeClr val="tx1"/>
                </a:solidFill>
              </a:rPr>
              <a:t>some things to ponder</a:t>
            </a:r>
            <a:r>
              <a:rPr lang="en-US" sz="3200" dirty="0" smtClean="0">
                <a:solidFill>
                  <a:schemeClr val="tx1"/>
                </a:solidFill>
              </a:rPr>
              <a:t>:</a:t>
            </a:r>
            <a:endParaRPr lang="en-US" sz="3200" dirty="0">
              <a:solidFill>
                <a:schemeClr val="tx1"/>
              </a:solidFill>
            </a:endParaRPr>
          </a:p>
        </p:txBody>
      </p:sp>
      <p:sp>
        <p:nvSpPr>
          <p:cNvPr id="3" name="Content Placeholder 2"/>
          <p:cNvSpPr>
            <a:spLocks noGrp="1"/>
          </p:cNvSpPr>
          <p:nvPr>
            <p:ph idx="1"/>
          </p:nvPr>
        </p:nvSpPr>
        <p:spPr>
          <a:xfrm>
            <a:off x="457200" y="1600200"/>
            <a:ext cx="8229600" cy="4800600"/>
          </a:xfrm>
        </p:spPr>
        <p:txBody>
          <a:bodyPr>
            <a:normAutofit fontScale="55000" lnSpcReduction="20000"/>
          </a:bodyPr>
          <a:lstStyle/>
          <a:p>
            <a:pPr>
              <a:buFont typeface="Arial" pitchFamily="34" charset="0"/>
              <a:buChar char="•"/>
            </a:pPr>
            <a:r>
              <a:rPr lang="en-US" dirty="0" smtClean="0"/>
              <a:t>Are you genuinely interested in community-based  collaborative research?</a:t>
            </a:r>
          </a:p>
          <a:p>
            <a:pPr marL="0" indent="0"/>
            <a:endParaRPr lang="en-US" dirty="0" smtClean="0"/>
          </a:p>
          <a:p>
            <a:pPr>
              <a:buFont typeface="Arial" pitchFamily="34" charset="0"/>
              <a:buChar char="•"/>
            </a:pPr>
            <a:r>
              <a:rPr lang="en-US" dirty="0" smtClean="0"/>
              <a:t>Have you done background reading or learned enough about method to feel comfortable with use?</a:t>
            </a:r>
          </a:p>
          <a:p>
            <a:pPr marL="0" indent="0"/>
            <a:endParaRPr lang="en-US" dirty="0" smtClean="0"/>
          </a:p>
          <a:p>
            <a:pPr>
              <a:buFont typeface="Arial" pitchFamily="34" charset="0"/>
              <a:buChar char="•"/>
            </a:pPr>
            <a:r>
              <a:rPr lang="en-US" dirty="0" smtClean="0"/>
              <a:t>Have you secured funding for project?</a:t>
            </a:r>
          </a:p>
          <a:p>
            <a:pPr marL="0" indent="0"/>
            <a:endParaRPr lang="en-US" dirty="0" smtClean="0"/>
          </a:p>
          <a:p>
            <a:pPr>
              <a:buFont typeface="Arial" pitchFamily="34" charset="0"/>
              <a:buChar char="•"/>
            </a:pPr>
            <a:r>
              <a:rPr lang="en-US" dirty="0" smtClean="0"/>
              <a:t>Are you prepared to seek funding by writing proposals or connecting with agencies?</a:t>
            </a:r>
          </a:p>
          <a:p>
            <a:pPr marL="0" indent="0"/>
            <a:endParaRPr lang="en-US" dirty="0" smtClean="0"/>
          </a:p>
          <a:p>
            <a:pPr>
              <a:buFont typeface="Arial" pitchFamily="34" charset="0"/>
              <a:buChar char="•"/>
            </a:pPr>
            <a:r>
              <a:rPr lang="en-US" dirty="0" smtClean="0"/>
              <a:t>Do you have, or are you willing to develop, strong  connections with the community?</a:t>
            </a:r>
          </a:p>
          <a:p>
            <a:pPr marL="0" indent="0"/>
            <a:endParaRPr lang="en-US" dirty="0" smtClean="0"/>
          </a:p>
          <a:p>
            <a:pPr>
              <a:buFont typeface="Arial" pitchFamily="34" charset="0"/>
              <a:buChar char="•"/>
            </a:pPr>
            <a:r>
              <a:rPr lang="en-US" dirty="0" smtClean="0"/>
              <a:t>Is there an issue in your community that you are deeply concerned about?</a:t>
            </a:r>
          </a:p>
          <a:p>
            <a:pPr marL="0" indent="0"/>
            <a:endParaRPr lang="en-US" dirty="0" smtClean="0"/>
          </a:p>
          <a:p>
            <a:pPr>
              <a:buFont typeface="Arial" pitchFamily="34" charset="0"/>
              <a:buChar char="•"/>
            </a:pPr>
            <a:r>
              <a:rPr lang="en-US" dirty="0" smtClean="0"/>
              <a:t>Do you have ideas about possible solutions or policy improvements related to that concerning issue?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solidFill>
                  <a:schemeClr val="tx1"/>
                </a:solidFill>
              </a:rPr>
              <a:t>Speed Networking: Take home message  </a:t>
            </a:r>
            <a:endParaRPr lang="en-US" sz="3000" b="1" dirty="0">
              <a:solidFill>
                <a:schemeClr val="tx1"/>
              </a:solidFill>
            </a:endParaRPr>
          </a:p>
        </p:txBody>
      </p:sp>
      <p:sp>
        <p:nvSpPr>
          <p:cNvPr id="3" name="Content Placeholder 2"/>
          <p:cNvSpPr>
            <a:spLocks noGrp="1"/>
          </p:cNvSpPr>
          <p:nvPr>
            <p:ph idx="1"/>
          </p:nvPr>
        </p:nvSpPr>
        <p:spPr>
          <a:xfrm>
            <a:off x="342900" y="1295400"/>
            <a:ext cx="8458200" cy="4953000"/>
          </a:xfrm>
        </p:spPr>
        <p:txBody>
          <a:bodyPr/>
          <a:lstStyle/>
          <a:p>
            <a:r>
              <a:rPr lang="en-US" sz="2800" dirty="0" smtClean="0"/>
              <a:t>How could you use Photovoice method for community change? </a:t>
            </a:r>
          </a:p>
          <a:p>
            <a:r>
              <a:rPr lang="en-US" sz="2800" dirty="0"/>
              <a:t>	</a:t>
            </a:r>
            <a:r>
              <a:rPr lang="en-US" sz="2800" dirty="0" smtClean="0"/>
              <a:t>With students? </a:t>
            </a:r>
          </a:p>
          <a:p>
            <a:r>
              <a:rPr lang="en-US" sz="2800" dirty="0"/>
              <a:t>	</a:t>
            </a:r>
            <a:r>
              <a:rPr lang="en-US" sz="2800" dirty="0" smtClean="0"/>
              <a:t>For policy?</a:t>
            </a:r>
          </a:p>
          <a:p>
            <a:r>
              <a:rPr lang="en-US" sz="2800" dirty="0"/>
              <a:t> </a:t>
            </a:r>
            <a:r>
              <a:rPr lang="en-US" sz="2800" dirty="0" smtClean="0"/>
              <a:t>  Other….</a:t>
            </a:r>
          </a:p>
          <a:p>
            <a:endParaRPr lang="en-US" sz="2800" dirty="0">
              <a:solidFill>
                <a:srgbClr val="FF0000"/>
              </a:solidFill>
            </a:endParaRPr>
          </a:p>
          <a:p>
            <a:endParaRPr lang="en-US" dirty="0"/>
          </a:p>
        </p:txBody>
      </p:sp>
      <p:sp>
        <p:nvSpPr>
          <p:cNvPr id="4" name="Rectangle 3"/>
          <p:cNvSpPr/>
          <p:nvPr/>
        </p:nvSpPr>
        <p:spPr>
          <a:xfrm>
            <a:off x="4572000" y="5943600"/>
            <a:ext cx="4572000" cy="1477328"/>
          </a:xfrm>
          <a:prstGeom prst="rect">
            <a:avLst/>
          </a:prstGeom>
        </p:spPr>
        <p:txBody>
          <a:bodyPr wrap="square">
            <a:spAutoFit/>
          </a:bodyPr>
          <a:lstStyle/>
          <a:p>
            <a:r>
              <a:rPr lang="en-US" dirty="0" smtClean="0"/>
              <a:t/>
            </a:r>
            <a:br>
              <a:rPr lang="en-US" dirty="0" smtClean="0"/>
            </a:br>
            <a:r>
              <a:rPr lang="en-US" dirty="0" smtClean="0"/>
              <a:t/>
            </a:r>
            <a:br>
              <a:rPr lang="en-US" dirty="0" smtClean="0"/>
            </a:br>
            <a:r>
              <a:rPr lang="en-US" dirty="0" smtClean="0"/>
              <a:t>.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b="1" dirty="0" smtClean="0"/>
              <a:t>Thank you </a:t>
            </a:r>
            <a:br>
              <a:rPr lang="en-US" sz="3600" b="1" dirty="0" smtClean="0"/>
            </a:br>
            <a:r>
              <a:rPr lang="en-US" sz="3600" dirty="0" smtClean="0"/>
              <a:t/>
            </a:r>
            <a:br>
              <a:rPr lang="en-US" sz="3600" dirty="0" smtClean="0"/>
            </a:br>
            <a:r>
              <a:rPr lang="en-US" sz="3600" dirty="0" smtClean="0"/>
              <a:t/>
            </a:r>
            <a:br>
              <a:rPr lang="en-US" sz="3600" dirty="0" smtClean="0"/>
            </a:br>
            <a:r>
              <a:rPr lang="en-US" sz="3600" dirty="0" smtClean="0">
                <a:solidFill>
                  <a:srgbClr val="FFFF99"/>
                </a:solidFill>
              </a:rPr>
              <a:t/>
            </a:r>
            <a:br>
              <a:rPr lang="en-US" sz="3600" dirty="0" smtClean="0">
                <a:solidFill>
                  <a:srgbClr val="FFFF99"/>
                </a:solidFill>
              </a:rPr>
            </a:br>
            <a:endParaRPr lang="en-US" sz="3600" dirty="0" smtClean="0"/>
          </a:p>
        </p:txBody>
      </p:sp>
      <p:sp>
        <p:nvSpPr>
          <p:cNvPr id="5123" name="Text Placeholder 16"/>
          <p:cNvSpPr>
            <a:spLocks noGrp="1"/>
          </p:cNvSpPr>
          <p:nvPr>
            <p:ph idx="1"/>
          </p:nvPr>
        </p:nvSpPr>
        <p:spPr/>
        <p:txBody>
          <a:bodyPr/>
          <a:lstStyle/>
          <a:p>
            <a:pPr marL="0" indent="0">
              <a:buNone/>
            </a:pPr>
            <a:r>
              <a:rPr lang="en-US" sz="1600" i="1" dirty="0" smtClean="0"/>
              <a:t>          </a:t>
            </a:r>
          </a:p>
          <a:p>
            <a:pPr marL="0" indent="0"/>
            <a:endParaRPr lang="en-US" sz="1600" i="1" dirty="0" smtClean="0"/>
          </a:p>
        </p:txBody>
      </p:sp>
      <p:sp>
        <p:nvSpPr>
          <p:cNvPr id="5132"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US" sz="1800">
              <a:latin typeface="Arial" charset="0"/>
              <a:cs typeface="Arial" charset="0"/>
            </a:endParaRPr>
          </a:p>
        </p:txBody>
      </p:sp>
      <p:sp>
        <p:nvSpPr>
          <p:cNvPr id="15" name="TextBox 14"/>
          <p:cNvSpPr txBox="1"/>
          <p:nvPr/>
        </p:nvSpPr>
        <p:spPr>
          <a:xfrm>
            <a:off x="685800" y="1953786"/>
            <a:ext cx="7696200" cy="4093428"/>
          </a:xfrm>
          <a:prstGeom prst="rect">
            <a:avLst/>
          </a:prstGeom>
          <a:noFill/>
          <a:ln>
            <a:solidFill>
              <a:schemeClr val="tx1"/>
            </a:solidFill>
          </a:ln>
        </p:spPr>
        <p:txBody>
          <a:bodyPr wrap="square" rtlCol="0">
            <a:spAutoFit/>
          </a:bodyPr>
          <a:lstStyle/>
          <a:p>
            <a:pPr algn="ct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http://</a:t>
            </a: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www.homelessopportunitycenter.org</a:t>
            </a:r>
            <a:r>
              <a:rPr lang="en-US" sz="2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a:t>
            </a:r>
            <a:endParaRPr lang="en-US" sz="2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Welcome your questions, comments, suggestions </a:t>
            </a:r>
          </a:p>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emmoya@utep.edu</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743200"/>
          <a:ext cx="8534400" cy="1645920"/>
        </p:xfrm>
        <a:graphic>
          <a:graphicData uri="http://schemas.openxmlformats.org/drawingml/2006/table">
            <a:tbl>
              <a:tblPr/>
              <a:tblGrid>
                <a:gridCol w="8534400"/>
              </a:tblGrid>
              <a:tr h="0">
                <a:tc>
                  <a:txBody>
                    <a:bodyPr/>
                    <a:lstStyle/>
                    <a:p>
                      <a:pPr marL="0" marR="0" algn="ctr">
                        <a:spcBef>
                          <a:spcPts val="0"/>
                        </a:spcBef>
                        <a:spcAft>
                          <a:spcPts val="0"/>
                        </a:spcAft>
                      </a:pPr>
                      <a:r>
                        <a:rPr lang="en-US" sz="5400" b="1" dirty="0" smtClean="0">
                          <a:solidFill>
                            <a:schemeClr val="tx1"/>
                          </a:solidFill>
                          <a:latin typeface="+mj-lt"/>
                          <a:ea typeface="Times New Roman"/>
                          <a:cs typeface="Arial" pitchFamily="34" charset="0"/>
                        </a:rPr>
                        <a:t>PHOTOVOICE GLOSSARY </a:t>
                      </a:r>
                      <a:r>
                        <a:rPr lang="en-US" sz="5400" b="1" dirty="0">
                          <a:solidFill>
                            <a:schemeClr val="tx1"/>
                          </a:solidFill>
                          <a:latin typeface="+mj-lt"/>
                          <a:ea typeface="Times New Roman"/>
                          <a:cs typeface="Arial" pitchFamily="34" charset="0"/>
                        </a:rPr>
                        <a:t>OF TERMS </a:t>
                      </a:r>
                      <a:endParaRPr lang="en-US" sz="3600" b="1" dirty="0">
                        <a:solidFill>
                          <a:schemeClr val="tx1"/>
                        </a:solidFill>
                        <a:latin typeface="+mj-lt"/>
                        <a:ea typeface="Times New Roman"/>
                        <a:cs typeface="Arial" pitchFamily="34" charset="0"/>
                      </a:endParaRPr>
                    </a:p>
                  </a:txBody>
                  <a:tcPr marL="0" marR="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905000" y="42863"/>
            <a:ext cx="5715000" cy="795337"/>
          </a:xfrm>
          <a:prstGeom prst="rect">
            <a:avLst/>
          </a:prstGeom>
          <a:noFill/>
          <a:ln w="9525">
            <a:noFill/>
            <a:miter lim="800000"/>
            <a:headEnd/>
            <a:tailEnd/>
          </a:ln>
        </p:spPr>
        <p:txBody>
          <a:bodyPr anchor="ctr"/>
          <a:lstStyle/>
          <a:p>
            <a:pPr algn="ctr"/>
            <a:r>
              <a:rPr lang="en-US" sz="4000" b="1" dirty="0" err="1">
                <a:latin typeface="Century Gothic" pitchFamily="34" charset="0"/>
              </a:rPr>
              <a:t>Photovoice</a:t>
            </a:r>
            <a:r>
              <a:rPr lang="en-US" sz="4000" b="1" dirty="0">
                <a:latin typeface="Century Gothic" pitchFamily="34" charset="0"/>
              </a:rPr>
              <a:t> Defined</a:t>
            </a:r>
          </a:p>
        </p:txBody>
      </p:sp>
      <p:sp>
        <p:nvSpPr>
          <p:cNvPr id="8195" name="Rectangle 4"/>
          <p:cNvSpPr>
            <a:spLocks noChangeArrowheads="1"/>
          </p:cNvSpPr>
          <p:nvPr/>
        </p:nvSpPr>
        <p:spPr bwMode="auto">
          <a:xfrm>
            <a:off x="700088" y="1219200"/>
            <a:ext cx="7696200" cy="4154980"/>
          </a:xfrm>
          <a:prstGeom prst="rect">
            <a:avLst/>
          </a:prstGeom>
          <a:noFill/>
          <a:ln w="9525">
            <a:noFill/>
            <a:miter lim="800000"/>
            <a:headEnd/>
            <a:tailEnd/>
          </a:ln>
        </p:spPr>
        <p:txBody>
          <a:bodyPr lIns="91436" tIns="45718" rIns="91436" bIns="45718">
            <a:spAutoFit/>
          </a:bodyPr>
          <a:lstStyle/>
          <a:p>
            <a:pPr marL="465138" indent="-465138">
              <a:buFont typeface="Wingdings" pitchFamily="2" charset="2"/>
              <a:buChar char="Ø"/>
            </a:pPr>
            <a:r>
              <a:rPr lang="en-US" sz="2400" dirty="0" err="1" smtClean="0">
                <a:latin typeface="+mj-lt"/>
                <a:cs typeface="Arial" pitchFamily="34" charset="0"/>
              </a:rPr>
              <a:t>Photovoice</a:t>
            </a:r>
            <a:r>
              <a:rPr lang="en-US" sz="2400" dirty="0" smtClean="0">
                <a:latin typeface="+mj-lt"/>
                <a:cs typeface="Arial" pitchFamily="34" charset="0"/>
              </a:rPr>
              <a:t> is a Participatory Action Research method that employs </a:t>
            </a:r>
            <a:r>
              <a:rPr lang="en-US" sz="2400" b="1" dirty="0" smtClean="0">
                <a:latin typeface="+mj-lt"/>
                <a:cs typeface="Arial" pitchFamily="34" charset="0"/>
              </a:rPr>
              <a:t>photography </a:t>
            </a:r>
            <a:r>
              <a:rPr lang="en-US" sz="2400" dirty="0" smtClean="0">
                <a:latin typeface="+mj-lt"/>
                <a:cs typeface="Arial" pitchFamily="34" charset="0"/>
              </a:rPr>
              <a:t>and </a:t>
            </a:r>
            <a:r>
              <a:rPr lang="en-US" sz="2400" b="1" dirty="0" smtClean="0">
                <a:latin typeface="+mj-lt"/>
                <a:cs typeface="Arial" pitchFamily="34" charset="0"/>
              </a:rPr>
              <a:t>group dialogue</a:t>
            </a:r>
            <a:r>
              <a:rPr lang="en-US" sz="2400" dirty="0" smtClean="0">
                <a:latin typeface="+mj-lt"/>
                <a:cs typeface="Arial" pitchFamily="34" charset="0"/>
              </a:rPr>
              <a:t> as a means for marginalized individuals to deepen their understanding of a community issue or concern.</a:t>
            </a:r>
          </a:p>
          <a:p>
            <a:pPr marL="465138" indent="-465138"/>
            <a:endParaRPr lang="en-US" sz="2400" dirty="0" smtClean="0">
              <a:latin typeface="+mj-lt"/>
              <a:cs typeface="Arial" pitchFamily="34" charset="0"/>
            </a:endParaRPr>
          </a:p>
          <a:p>
            <a:pPr marL="465138" indent="-465138">
              <a:buFont typeface="Wingdings" pitchFamily="2" charset="2"/>
              <a:buChar char="Ø"/>
            </a:pPr>
            <a:r>
              <a:rPr lang="en-US" sz="2400" dirty="0" smtClean="0">
                <a:latin typeface="+mj-lt"/>
                <a:cs typeface="Arial" pitchFamily="34" charset="0"/>
              </a:rPr>
              <a:t>Involves </a:t>
            </a:r>
            <a:r>
              <a:rPr lang="en-US" sz="2400" b="1" dirty="0" smtClean="0">
                <a:latin typeface="+mj-lt"/>
                <a:cs typeface="Arial" pitchFamily="34" charset="0"/>
              </a:rPr>
              <a:t>community</a:t>
            </a:r>
            <a:r>
              <a:rPr lang="en-US" sz="2400" dirty="0" smtClean="0">
                <a:latin typeface="+mj-lt"/>
                <a:cs typeface="Arial" pitchFamily="34" charset="0"/>
              </a:rPr>
              <a:t> members taking pictures of their own realities followed by small group consciousness-raising discussions and presentations to decision makers.</a:t>
            </a:r>
          </a:p>
          <a:p>
            <a:pPr marL="465138" indent="-465138"/>
            <a:endParaRPr lang="en-US" sz="2400" dirty="0">
              <a:latin typeface="+mj-lt"/>
              <a:cs typeface="Arial" pitchFamily="34" charset="0"/>
            </a:endParaRPr>
          </a:p>
          <a:p>
            <a:pPr marL="465138" indent="-465138">
              <a:buFont typeface="Wingdings" pitchFamily="2" charset="2"/>
              <a:buChar char="Ø"/>
            </a:pPr>
            <a:r>
              <a:rPr lang="en-US" sz="2400" dirty="0" smtClean="0">
                <a:latin typeface="+mj-lt"/>
                <a:cs typeface="Arial" pitchFamily="34" charset="0"/>
              </a:rPr>
              <a:t>Initially </a:t>
            </a:r>
            <a:r>
              <a:rPr lang="en-US" sz="2400" dirty="0">
                <a:latin typeface="+mj-lt"/>
                <a:cs typeface="Arial" pitchFamily="34" charset="0"/>
              </a:rPr>
              <a:t>developed by Drs. Caroline Wang </a:t>
            </a:r>
            <a:r>
              <a:rPr lang="en-US" sz="2400" dirty="0" smtClean="0">
                <a:latin typeface="+mj-lt"/>
                <a:cs typeface="Arial" pitchFamily="34" charset="0"/>
              </a:rPr>
              <a:t>&amp; </a:t>
            </a:r>
            <a:r>
              <a:rPr lang="en-US" sz="2400" dirty="0">
                <a:latin typeface="+mj-lt"/>
                <a:cs typeface="Arial" pitchFamily="34" charset="0"/>
              </a:rPr>
              <a:t>Mary </a:t>
            </a:r>
            <a:r>
              <a:rPr lang="en-US" sz="2400" dirty="0" smtClean="0">
                <a:latin typeface="+mj-lt"/>
                <a:cs typeface="Arial" pitchFamily="34" charset="0"/>
              </a:rPr>
              <a:t>A. Burris in 1994 in China</a:t>
            </a:r>
            <a:r>
              <a:rPr lang="en-US" sz="2400" dirty="0" smtClean="0">
                <a:latin typeface="Arial" pitchFamily="34" charset="0"/>
                <a:cs typeface="Arial" pitchFamily="34" charset="0"/>
              </a:rPr>
              <a:t>.</a:t>
            </a:r>
            <a:endParaRPr lang="en-US" sz="2400" b="1"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1752600" y="42863"/>
            <a:ext cx="7467600" cy="795337"/>
          </a:xfrm>
          <a:prstGeom prst="rect">
            <a:avLst/>
          </a:prstGeom>
          <a:noFill/>
          <a:ln w="9525">
            <a:noFill/>
            <a:miter lim="800000"/>
            <a:headEnd/>
            <a:tailEnd/>
          </a:ln>
        </p:spPr>
        <p:txBody>
          <a:bodyPr anchor="ctr"/>
          <a:lstStyle/>
          <a:p>
            <a:r>
              <a:rPr lang="en-US" sz="3200" b="1" dirty="0" err="1">
                <a:latin typeface="Century Gothic" pitchFamily="34" charset="0"/>
              </a:rPr>
              <a:t>Photovoice</a:t>
            </a:r>
            <a:r>
              <a:rPr lang="en-US" sz="3200" b="1" dirty="0">
                <a:latin typeface="Century Gothic" pitchFamily="34" charset="0"/>
              </a:rPr>
              <a:t> Foundations</a:t>
            </a:r>
          </a:p>
        </p:txBody>
      </p:sp>
      <p:sp>
        <p:nvSpPr>
          <p:cNvPr id="23555" name="Rectangle 6"/>
          <p:cNvSpPr>
            <a:spLocks noChangeArrowheads="1"/>
          </p:cNvSpPr>
          <p:nvPr/>
        </p:nvSpPr>
        <p:spPr bwMode="auto">
          <a:xfrm>
            <a:off x="725488" y="1219200"/>
            <a:ext cx="7670800" cy="4792663"/>
          </a:xfrm>
          <a:prstGeom prst="rect">
            <a:avLst/>
          </a:prstGeom>
          <a:noFill/>
          <a:ln w="9525">
            <a:noFill/>
            <a:miter lim="800000"/>
            <a:headEnd/>
            <a:tailEnd/>
          </a:ln>
        </p:spPr>
        <p:txBody>
          <a:bodyPr lIns="91436" tIns="45718" rIns="91436" bIns="45718">
            <a:spAutoFit/>
          </a:bodyPr>
          <a:lstStyle/>
          <a:p>
            <a:pPr marL="465138" indent="-465138">
              <a:spcBef>
                <a:spcPct val="50000"/>
              </a:spcBef>
              <a:spcAft>
                <a:spcPct val="50000"/>
              </a:spcAft>
              <a:buFont typeface="Wingdings" pitchFamily="2" charset="2"/>
              <a:buChar char="Ø"/>
            </a:pPr>
            <a:r>
              <a:rPr lang="en-US" sz="2800" dirty="0"/>
              <a:t>Images trigger community </a:t>
            </a:r>
            <a:r>
              <a:rPr lang="en-US" sz="2800" dirty="0" smtClean="0"/>
              <a:t>self-reflection </a:t>
            </a:r>
            <a:r>
              <a:rPr lang="en-US" sz="2800" dirty="0"/>
              <a:t>and discussion to examine </a:t>
            </a:r>
            <a:r>
              <a:rPr lang="en-US" sz="2800" b="1" dirty="0"/>
              <a:t>root causes </a:t>
            </a:r>
            <a:r>
              <a:rPr lang="en-US" sz="2800" dirty="0"/>
              <a:t>of community conditions.</a:t>
            </a:r>
          </a:p>
          <a:p>
            <a:pPr marL="465138" indent="-465138">
              <a:spcBef>
                <a:spcPct val="50000"/>
              </a:spcBef>
              <a:spcAft>
                <a:spcPct val="50000"/>
              </a:spcAft>
              <a:buFont typeface="Wingdings" pitchFamily="2" charset="2"/>
              <a:buChar char="Ø"/>
            </a:pPr>
            <a:r>
              <a:rPr lang="en-US" sz="2800" dirty="0"/>
              <a:t>Participatory approach recognizes and </a:t>
            </a:r>
            <a:r>
              <a:rPr lang="en-US" sz="2800" b="1" dirty="0"/>
              <a:t>honors community </a:t>
            </a:r>
            <a:r>
              <a:rPr lang="en-US" sz="2800" dirty="0"/>
              <a:t>members’ subjective experience as researchers, advocates, and participants.</a:t>
            </a:r>
          </a:p>
          <a:p>
            <a:pPr marL="465138" indent="-465138">
              <a:spcBef>
                <a:spcPct val="50000"/>
              </a:spcBef>
              <a:spcAft>
                <a:spcPct val="50000"/>
              </a:spcAft>
              <a:buFont typeface="Wingdings" pitchFamily="2" charset="2"/>
              <a:buChar char="Ø"/>
            </a:pPr>
            <a:r>
              <a:rPr lang="en-US" sz="2800" dirty="0"/>
              <a:t>Photographs and stories have been used for decades as a mechanism for </a:t>
            </a:r>
            <a:r>
              <a:rPr lang="en-US" sz="2800" b="1" dirty="0"/>
              <a:t>social reform</a:t>
            </a:r>
            <a:r>
              <a:rPr lang="en-US" sz="2800" dirty="0"/>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533400" y="304800"/>
            <a:ext cx="6477000" cy="762000"/>
          </a:xfrm>
        </p:spPr>
        <p:txBody>
          <a:bodyPr/>
          <a:lstStyle/>
          <a:p>
            <a:pPr algn="ctr" eaLnBrk="1" hangingPunct="1"/>
            <a:r>
              <a:rPr lang="en-US" sz="3600" b="1" dirty="0" err="1" smtClean="0"/>
              <a:t>Photovoice</a:t>
            </a:r>
            <a:r>
              <a:rPr lang="en-US" sz="3600" b="1" dirty="0" smtClean="0"/>
              <a:t>: Underpinnings</a:t>
            </a:r>
          </a:p>
        </p:txBody>
      </p:sp>
      <p:sp>
        <p:nvSpPr>
          <p:cNvPr id="21507" name="Rectangle 3"/>
          <p:cNvSpPr>
            <a:spLocks noGrp="1"/>
          </p:cNvSpPr>
          <p:nvPr>
            <p:ph idx="4294967295"/>
          </p:nvPr>
        </p:nvSpPr>
        <p:spPr>
          <a:xfrm>
            <a:off x="533400" y="1524000"/>
            <a:ext cx="7696200" cy="4602163"/>
          </a:xfrm>
        </p:spPr>
        <p:txBody>
          <a:bodyPr/>
          <a:lstStyle/>
          <a:p>
            <a:pPr eaLnBrk="1" hangingPunct="1">
              <a:lnSpc>
                <a:spcPct val="80000"/>
              </a:lnSpc>
            </a:pPr>
            <a:r>
              <a:rPr lang="en-US" sz="3000" b="1" dirty="0" smtClean="0"/>
              <a:t>	Education for critical consciousness</a:t>
            </a:r>
            <a:endParaRPr lang="en-US" sz="3000" dirty="0" smtClean="0"/>
          </a:p>
          <a:p>
            <a:pPr lvl="1" eaLnBrk="1" hangingPunct="1">
              <a:lnSpc>
                <a:spcPct val="80000"/>
              </a:lnSpc>
            </a:pPr>
            <a:r>
              <a:rPr lang="en-US" sz="2200" dirty="0" smtClean="0">
                <a:ea typeface="ＭＳ Ｐゴシック" charset="-128"/>
              </a:rPr>
              <a:t>    Participants consider and seek to act upon the historical, institutional, social, and political conditions that contribute to personal and community problems (Freire, 1974; </a:t>
            </a:r>
            <a:r>
              <a:rPr lang="en-US" sz="2200" dirty="0" err="1" smtClean="0">
                <a:ea typeface="ＭＳ Ｐゴシック" charset="-128"/>
              </a:rPr>
              <a:t>Minkler</a:t>
            </a:r>
            <a:r>
              <a:rPr lang="en-US" sz="2200" dirty="0" smtClean="0">
                <a:ea typeface="ＭＳ Ｐゴシック" charset="-128"/>
              </a:rPr>
              <a:t> &amp; Wallerstein, 2014)</a:t>
            </a:r>
          </a:p>
          <a:p>
            <a:pPr lvl="1" eaLnBrk="1" hangingPunct="1">
              <a:lnSpc>
                <a:spcPct val="80000"/>
              </a:lnSpc>
            </a:pPr>
            <a:endParaRPr lang="en-US" sz="2200" dirty="0" smtClean="0">
              <a:ea typeface="ＭＳ Ｐゴシック" charset="-128"/>
            </a:endParaRPr>
          </a:p>
          <a:p>
            <a:pPr eaLnBrk="1" hangingPunct="1">
              <a:lnSpc>
                <a:spcPct val="80000"/>
              </a:lnSpc>
            </a:pPr>
            <a:r>
              <a:rPr lang="en-US" sz="3000" b="1" dirty="0" smtClean="0"/>
              <a:t>	Feminist theory</a:t>
            </a:r>
          </a:p>
          <a:p>
            <a:pPr lvl="1" eaLnBrk="1" hangingPunct="1">
              <a:lnSpc>
                <a:spcPct val="80000"/>
              </a:lnSpc>
            </a:pPr>
            <a:r>
              <a:rPr lang="en-US" sz="2200" dirty="0" smtClean="0">
                <a:ea typeface="ＭＳ Ｐゴシック" charset="-128"/>
              </a:rPr>
              <a:t>    Everyone has a specific story, a particular experience of the configuration of class, race, gender, sexuality, family, country, displacement, alliance…. Those stories are mediated by the forms of representation available in the culture  (Wang, 1999; 2004)</a:t>
            </a:r>
          </a:p>
          <a:p>
            <a:pPr lvl="1" eaLnBrk="1" hangingPunct="1">
              <a:lnSpc>
                <a:spcPct val="80000"/>
              </a:lnSpc>
            </a:pPr>
            <a:endParaRPr lang="en-US" sz="2200" b="1" dirty="0" smtClean="0">
              <a:ea typeface="ＭＳ Ｐゴシック" charset="-128"/>
            </a:endParaRPr>
          </a:p>
          <a:p>
            <a:pPr lvl="1" eaLnBrk="1" hangingPunct="1">
              <a:lnSpc>
                <a:spcPct val="80000"/>
              </a:lnSpc>
            </a:pPr>
            <a:r>
              <a:rPr lang="en-US" sz="3000" b="1" dirty="0" smtClean="0">
                <a:ea typeface="ＭＳ Ｐゴシック" charset="-128"/>
              </a:rPr>
              <a:t>Documentary photography</a:t>
            </a:r>
          </a:p>
          <a:p>
            <a:pPr lvl="1" eaLnBrk="1" hangingPunct="1">
              <a:lnSpc>
                <a:spcPct val="80000"/>
              </a:lnSpc>
            </a:pPr>
            <a:endParaRPr lang="en-US" sz="2200" dirty="0" smtClean="0">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Examples of Photovoice Projects </a:t>
            </a:r>
          </a:p>
        </p:txBody>
      </p:sp>
      <p:sp>
        <p:nvSpPr>
          <p:cNvPr id="8195" name="Rectangle 3"/>
          <p:cNvSpPr>
            <a:spLocks noGrp="1" noChangeArrowheads="1"/>
          </p:cNvSpPr>
          <p:nvPr>
            <p:ph idx="1"/>
          </p:nvPr>
        </p:nvSpPr>
        <p:spPr/>
        <p:txBody>
          <a:bodyPr/>
          <a:lstStyle/>
          <a:p>
            <a:pPr eaLnBrk="1" hangingPunct="1"/>
            <a:r>
              <a:rPr lang="en-US" sz="2800" b="1" i="1" dirty="0" smtClean="0"/>
              <a:t>Language of Light Project</a:t>
            </a:r>
            <a:r>
              <a:rPr lang="en-US" sz="2800" dirty="0" smtClean="0"/>
              <a:t>. Homeless women and men living in a shelter in Ann Arbor, MI (Wang, Cash, &amp; Powers, 2000).</a:t>
            </a:r>
          </a:p>
          <a:p>
            <a:pPr eaLnBrk="1" hangingPunct="1"/>
            <a:r>
              <a:rPr lang="en-US" sz="2800" b="1" i="1" dirty="0" smtClean="0"/>
              <a:t>The Voices of Students at Risk: A social validity study of </a:t>
            </a:r>
            <a:r>
              <a:rPr lang="en-US" sz="2800" b="1" i="1" dirty="0" err="1" smtClean="0"/>
              <a:t>Photovoice</a:t>
            </a:r>
            <a:r>
              <a:rPr lang="en-US" sz="2800" b="1" i="1" dirty="0" smtClean="0"/>
              <a:t> with at-risk students in Midwestern city</a:t>
            </a:r>
            <a:r>
              <a:rPr lang="en-US" sz="2800" dirty="0" smtClean="0"/>
              <a:t> (</a:t>
            </a:r>
            <a:r>
              <a:rPr lang="en-US" sz="2800" dirty="0" err="1" smtClean="0"/>
              <a:t>Kroeger</a:t>
            </a:r>
            <a:r>
              <a:rPr lang="en-US" sz="2800" dirty="0" smtClean="0"/>
              <a:t>, 2003).</a:t>
            </a:r>
          </a:p>
          <a:p>
            <a:pPr eaLnBrk="1" hangingPunct="1"/>
            <a:r>
              <a:rPr lang="en-US" sz="2800" b="1" i="1" dirty="0" smtClean="0"/>
              <a:t>Giving local health departments a new perspective on community health issues, Contra Costa, CA</a:t>
            </a:r>
            <a:r>
              <a:rPr lang="en-US" sz="2800" dirty="0" smtClean="0"/>
              <a:t> (Spears, 1996; Pies &amp; </a:t>
            </a:r>
            <a:r>
              <a:rPr lang="en-US" sz="2800" dirty="0" err="1" smtClean="0"/>
              <a:t>Parthasarathy</a:t>
            </a:r>
            <a:r>
              <a:rPr lang="en-US" sz="2800" dirty="0" smtClean="0"/>
              <a:t>, 2005).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nk Presentation">
      <a:majorFont>
        <a:latin typeface="Chalet-LondonNineteenEighty"/>
        <a:ea typeface=""/>
        <a:cs typeface=""/>
      </a:majorFont>
      <a:minorFont>
        <a:latin typeface="Chalet-LondonNineteenEight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halet-LondonNineteenEighty"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halet-LondonNineteenEighty"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UTEP powerpoint</Template>
  <TotalTime>3139</TotalTime>
  <Words>1644</Words>
  <Application>Microsoft Office PowerPoint</Application>
  <PresentationFormat>On-screen Show (4:3)</PresentationFormat>
  <Paragraphs>258</Paragraphs>
  <Slides>43</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ＭＳ Ｐゴシック</vt:lpstr>
      <vt:lpstr>宋体</vt:lpstr>
      <vt:lpstr>Arial</vt:lpstr>
      <vt:lpstr>Arial Rounded MT Bold</vt:lpstr>
      <vt:lpstr>Berlin Sans FB Demi</vt:lpstr>
      <vt:lpstr>Calibri</vt:lpstr>
      <vt:lpstr>Century Gothic</vt:lpstr>
      <vt:lpstr>Chalet-LondonNineteenEighty</vt:lpstr>
      <vt:lpstr>Times New Roman</vt:lpstr>
      <vt:lpstr>Wingdings</vt:lpstr>
      <vt:lpstr>Wingdings 3</vt:lpstr>
      <vt:lpstr>Blank Presentation</vt:lpstr>
      <vt:lpstr>Office Theme</vt:lpstr>
      <vt:lpstr> 2017 Food for Changed Thought Series   Photovoice: Using Photos and Stories to Create Community Change</vt:lpstr>
      <vt:lpstr>PowerPoint Presentation</vt:lpstr>
      <vt:lpstr>PowerPoint Presentation</vt:lpstr>
      <vt:lpstr>PowerPoint Presentation</vt:lpstr>
      <vt:lpstr>PowerPoint Presentation</vt:lpstr>
      <vt:lpstr>PowerPoint Presentation</vt:lpstr>
      <vt:lpstr>PowerPoint Presentation</vt:lpstr>
      <vt:lpstr>Photovoice: Underpinnings</vt:lpstr>
      <vt:lpstr>Examples of Photovoice Projects </vt:lpstr>
      <vt:lpstr>Photovoice is designed to enable people to:</vt:lpstr>
      <vt:lpstr>PowerPoint Presentation</vt:lpstr>
      <vt:lpstr>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Concepts</vt:lpstr>
      <vt:lpstr>STEPS IN THE PHOTOVOICE METHOD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are thinking about Photovoice, here are  some things to ponder:</vt:lpstr>
      <vt:lpstr>Speed Networking: Take home message  </vt:lpstr>
      <vt:lpstr>   Thank you     </vt:lpstr>
    </vt:vector>
  </TitlesOfParts>
  <Company>NLR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aRyan</dc:creator>
  <cp:lastModifiedBy>Moya, Eva</cp:lastModifiedBy>
  <cp:revision>130</cp:revision>
  <dcterms:created xsi:type="dcterms:W3CDTF">2009-12-13T09:13:09Z</dcterms:created>
  <dcterms:modified xsi:type="dcterms:W3CDTF">2017-01-26T18:37:36Z</dcterms:modified>
</cp:coreProperties>
</file>